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7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259" r:id="rId2"/>
    <p:sldId id="261" r:id="rId3"/>
    <p:sldId id="287" r:id="rId4"/>
    <p:sldId id="263" r:id="rId5"/>
    <p:sldId id="278" r:id="rId6"/>
    <p:sldId id="316" r:id="rId7"/>
    <p:sldId id="315" r:id="rId8"/>
    <p:sldId id="294" r:id="rId9"/>
    <p:sldId id="317" r:id="rId10"/>
    <p:sldId id="310" r:id="rId11"/>
    <p:sldId id="311" r:id="rId12"/>
    <p:sldId id="312" r:id="rId13"/>
    <p:sldId id="313" r:id="rId14"/>
    <p:sldId id="314" r:id="rId15"/>
    <p:sldId id="264" r:id="rId16"/>
    <p:sldId id="318" r:id="rId17"/>
    <p:sldId id="319" r:id="rId18"/>
    <p:sldId id="309" r:id="rId19"/>
    <p:sldId id="300" r:id="rId20"/>
    <p:sldId id="265" r:id="rId21"/>
    <p:sldId id="292" r:id="rId22"/>
    <p:sldId id="299" r:id="rId23"/>
    <p:sldId id="320" r:id="rId24"/>
    <p:sldId id="321" r:id="rId25"/>
    <p:sldId id="322" r:id="rId26"/>
    <p:sldId id="301" r:id="rId27"/>
    <p:sldId id="302" r:id="rId28"/>
    <p:sldId id="296" r:id="rId2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03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김도희" initials="김" lastIdx="1" clrIdx="0">
    <p:extLst>
      <p:ext uri="{19B8F6BF-5375-455C-9EA6-DF929625EA0E}">
        <p15:presenceInfo xmlns:p15="http://schemas.microsoft.com/office/powerpoint/2012/main" userId="S::emma0326@pusan.ac.kr::1f89dca9-1050-4f63-82fa-0f7a69af4153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800"/>
    <a:srgbClr val="262626"/>
    <a:srgbClr val="8AB153"/>
    <a:srgbClr val="EA9B33"/>
    <a:srgbClr val="D16D6D"/>
    <a:srgbClr val="E58383"/>
    <a:srgbClr val="E9C1C1"/>
    <a:srgbClr val="EC4662"/>
    <a:srgbClr val="FDDBE8"/>
    <a:srgbClr val="C7E7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2833802-FEF1-4C79-8D5D-14CF1EAF98D9}" styleName="밝은 스타일 2 - 강조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912C8C85-51F0-491E-9774-3900AFEF0FD7}" styleName="밝은 스타일 2 - 강조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958" autoAdjust="0"/>
    <p:restoredTop sz="95309" autoAdjust="0"/>
  </p:normalViewPr>
  <p:slideViewPr>
    <p:cSldViewPr snapToGrid="0" showGuides="1">
      <p:cViewPr varScale="1">
        <p:scale>
          <a:sx n="72" d="100"/>
          <a:sy n="72" d="100"/>
        </p:scale>
        <p:origin x="504" y="54"/>
      </p:cViewPr>
      <p:guideLst>
        <p:guide orient="horz" pos="3203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bigcontest&#47560;&#51648;&#47561;&#51088;&#47308;\&#49884;&#44033;&#54868;_&#50836;&#51068;&#48324;,%20&#49884;&#44036;&#45824;&#48324;,%20&#49345;&#54408;&#44400;&#48324;%20&#52712;&#44553;&#50529;\&#49345;&#54408;&#44400;&#48324;%20&#52712;&#44553;&#50529;.csv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bigcontest&#47560;&#51648;&#47561;&#51088;&#47308;\&#49884;&#44033;&#54868;_&#50836;&#51068;&#48324;,%20&#49884;&#44036;&#45824;&#48324;,%20&#49345;&#54408;&#44400;&#48324;%20&#52712;&#44553;&#50529;\&#49884;&#44036;&#45824;&#48324;%20&#52712;&#44553;&#50529;.csv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'상품군별 취급액'!$B$1</c:f>
              <c:strCache>
                <c:ptCount val="1"/>
                <c:pt idx="0">
                  <c:v>취급액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'상품군별 취급액'!$A$2:$A$12</c:f>
              <c:strCache>
                <c:ptCount val="11"/>
                <c:pt idx="0">
                  <c:v>가구</c:v>
                </c:pt>
                <c:pt idx="1">
                  <c:v>가전</c:v>
                </c:pt>
                <c:pt idx="2">
                  <c:v>건강기능</c:v>
                </c:pt>
                <c:pt idx="3">
                  <c:v>농수축</c:v>
                </c:pt>
                <c:pt idx="4">
                  <c:v>생활용품</c:v>
                </c:pt>
                <c:pt idx="5">
                  <c:v>속옷</c:v>
                </c:pt>
                <c:pt idx="6">
                  <c:v>의류</c:v>
                </c:pt>
                <c:pt idx="7">
                  <c:v>이미용</c:v>
                </c:pt>
                <c:pt idx="8">
                  <c:v>잡화</c:v>
                </c:pt>
                <c:pt idx="9">
                  <c:v>주방</c:v>
                </c:pt>
                <c:pt idx="10">
                  <c:v>침구</c:v>
                </c:pt>
              </c:strCache>
            </c:strRef>
          </c:cat>
          <c:val>
            <c:numRef>
              <c:f>'상품군별 취급액'!$B$2:$B$12</c:f>
              <c:numCache>
                <c:formatCode>#,##0</c:formatCode>
                <c:ptCount val="11"/>
                <c:pt idx="0">
                  <c:v>29131141000</c:v>
                </c:pt>
                <c:pt idx="1">
                  <c:v>97060921000</c:v>
                </c:pt>
                <c:pt idx="2">
                  <c:v>20103620000</c:v>
                </c:pt>
                <c:pt idx="3">
                  <c:v>165942241000</c:v>
                </c:pt>
                <c:pt idx="4">
                  <c:v>51641987000</c:v>
                </c:pt>
                <c:pt idx="5">
                  <c:v>102196482000</c:v>
                </c:pt>
                <c:pt idx="6">
                  <c:v>105803147000</c:v>
                </c:pt>
                <c:pt idx="7">
                  <c:v>49322619000</c:v>
                </c:pt>
                <c:pt idx="8">
                  <c:v>62285679000</c:v>
                </c:pt>
                <c:pt idx="9">
                  <c:v>126860731000</c:v>
                </c:pt>
                <c:pt idx="10">
                  <c:v>6991568000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0A0-441C-83B5-4D4B50BC326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410212560"/>
        <c:axId val="410229944"/>
      </c:barChart>
      <c:catAx>
        <c:axId val="4102125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나눔스퀘어_ac" panose="020B0600000101010101" pitchFamily="50" charset="-127"/>
                <a:cs typeface="+mn-cs"/>
              </a:defRPr>
            </a:pPr>
            <a:endParaRPr lang="ko-KR"/>
          </a:p>
        </c:txPr>
        <c:crossAx val="410229944"/>
        <c:crosses val="autoZero"/>
        <c:auto val="1"/>
        <c:lblAlgn val="ctr"/>
        <c:lblOffset val="100"/>
        <c:noMultiLvlLbl val="0"/>
      </c:catAx>
      <c:valAx>
        <c:axId val="4102299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나눔스퀘어_ac" panose="020B0600000101010101" pitchFamily="50" charset="-127"/>
                <a:cs typeface="+mn-cs"/>
              </a:defRPr>
            </a:pPr>
            <a:endParaRPr lang="ko-KR"/>
          </a:p>
        </c:txPr>
        <c:crossAx val="4102125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28575" cap="flat" cmpd="sng" algn="ctr">
      <a:solidFill>
        <a:schemeClr val="bg2">
          <a:lumMod val="75000"/>
        </a:schemeClr>
      </a:solidFill>
      <a:round/>
    </a:ln>
    <a:effectLst/>
  </c:spPr>
  <c:txPr>
    <a:bodyPr/>
    <a:lstStyle/>
    <a:p>
      <a:pPr>
        <a:defRPr baseline="0">
          <a:ea typeface="나눔스퀘어_ac" panose="020B0600000101010101" pitchFamily="50" charset="-127"/>
        </a:defRPr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'시간대별 취급액'!$C$1</c:f>
              <c:strCache>
                <c:ptCount val="1"/>
                <c:pt idx="0">
                  <c:v>취급액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'시간대별 취급액'!$B$2:$B$150</c:f>
              <c:numCache>
                <c:formatCode>h:mm:ss</c:formatCode>
                <c:ptCount val="149"/>
                <c:pt idx="0">
                  <c:v>0</c:v>
                </c:pt>
                <c:pt idx="1">
                  <c:v>6.9444444444444441E-3</c:v>
                </c:pt>
                <c:pt idx="2">
                  <c:v>1.3888888888888888E-2</c:v>
                </c:pt>
                <c:pt idx="3">
                  <c:v>2.0833333333333332E-2</c:v>
                </c:pt>
                <c:pt idx="4">
                  <c:v>2.7777777777777776E-2</c:v>
                </c:pt>
                <c:pt idx="5">
                  <c:v>3.4722222222222224E-2</c:v>
                </c:pt>
                <c:pt idx="6">
                  <c:v>4.1666666666666664E-2</c:v>
                </c:pt>
                <c:pt idx="7">
                  <c:v>4.8611111111111112E-2</c:v>
                </c:pt>
                <c:pt idx="8">
                  <c:v>5.5555555555555552E-2</c:v>
                </c:pt>
                <c:pt idx="9">
                  <c:v>6.25E-2</c:v>
                </c:pt>
                <c:pt idx="10">
                  <c:v>6.9444444444444434E-2</c:v>
                </c:pt>
                <c:pt idx="11">
                  <c:v>7.6388888888888895E-2</c:v>
                </c:pt>
                <c:pt idx="12">
                  <c:v>8.3333333333333329E-2</c:v>
                </c:pt>
                <c:pt idx="13">
                  <c:v>9.0277777777777776E-2</c:v>
                </c:pt>
                <c:pt idx="14">
                  <c:v>0.25</c:v>
                </c:pt>
                <c:pt idx="15">
                  <c:v>0.25694444444444448</c:v>
                </c:pt>
                <c:pt idx="16">
                  <c:v>0.2638888888888889</c:v>
                </c:pt>
                <c:pt idx="17">
                  <c:v>0.27083333333333331</c:v>
                </c:pt>
                <c:pt idx="18">
                  <c:v>0.27777777777777779</c:v>
                </c:pt>
                <c:pt idx="19">
                  <c:v>0.28472222222222221</c:v>
                </c:pt>
                <c:pt idx="20">
                  <c:v>0.29166666666666669</c:v>
                </c:pt>
                <c:pt idx="21">
                  <c:v>0.2986111111111111</c:v>
                </c:pt>
                <c:pt idx="22">
                  <c:v>0.30208333333333331</c:v>
                </c:pt>
                <c:pt idx="23">
                  <c:v>0.30555555555555552</c:v>
                </c:pt>
                <c:pt idx="24">
                  <c:v>0.3125</c:v>
                </c:pt>
                <c:pt idx="25">
                  <c:v>0.31597222222222221</c:v>
                </c:pt>
                <c:pt idx="26">
                  <c:v>0.31944444444444448</c:v>
                </c:pt>
                <c:pt idx="27">
                  <c:v>0.32291666666666669</c:v>
                </c:pt>
                <c:pt idx="28">
                  <c:v>0.3263888888888889</c:v>
                </c:pt>
                <c:pt idx="29">
                  <c:v>0.33333333333333331</c:v>
                </c:pt>
                <c:pt idx="30">
                  <c:v>0.33680555555555558</c:v>
                </c:pt>
                <c:pt idx="31">
                  <c:v>0.34027777777777773</c:v>
                </c:pt>
                <c:pt idx="32">
                  <c:v>0.34722222222222227</c:v>
                </c:pt>
                <c:pt idx="33">
                  <c:v>0.35416666666666669</c:v>
                </c:pt>
                <c:pt idx="34">
                  <c:v>0.3611111111111111</c:v>
                </c:pt>
                <c:pt idx="35">
                  <c:v>0.36805555555555558</c:v>
                </c:pt>
                <c:pt idx="36">
                  <c:v>0.375</c:v>
                </c:pt>
                <c:pt idx="37">
                  <c:v>0.38194444444444442</c:v>
                </c:pt>
                <c:pt idx="38">
                  <c:v>0.3888888888888889</c:v>
                </c:pt>
                <c:pt idx="39">
                  <c:v>0.39583333333333331</c:v>
                </c:pt>
                <c:pt idx="40">
                  <c:v>0.40277777777777773</c:v>
                </c:pt>
                <c:pt idx="41">
                  <c:v>0.40972222222222227</c:v>
                </c:pt>
                <c:pt idx="42">
                  <c:v>0.41666666666666669</c:v>
                </c:pt>
                <c:pt idx="43">
                  <c:v>0.4236111111111111</c:v>
                </c:pt>
                <c:pt idx="44">
                  <c:v>0.42708333333333331</c:v>
                </c:pt>
                <c:pt idx="45">
                  <c:v>0.43055555555555558</c:v>
                </c:pt>
                <c:pt idx="46">
                  <c:v>0.4375</c:v>
                </c:pt>
                <c:pt idx="47">
                  <c:v>0.44444444444444442</c:v>
                </c:pt>
                <c:pt idx="48">
                  <c:v>0.44791666666666669</c:v>
                </c:pt>
                <c:pt idx="49">
                  <c:v>0.4513888888888889</c:v>
                </c:pt>
                <c:pt idx="50">
                  <c:v>0.45833333333333331</c:v>
                </c:pt>
                <c:pt idx="51">
                  <c:v>0.46527777777777773</c:v>
                </c:pt>
                <c:pt idx="52">
                  <c:v>0.46875</c:v>
                </c:pt>
                <c:pt idx="53">
                  <c:v>0.47222222222222227</c:v>
                </c:pt>
                <c:pt idx="54">
                  <c:v>0.47916666666666669</c:v>
                </c:pt>
                <c:pt idx="55">
                  <c:v>0.4861111111111111</c:v>
                </c:pt>
                <c:pt idx="56">
                  <c:v>0.48958333333333331</c:v>
                </c:pt>
                <c:pt idx="57">
                  <c:v>0.49305555555555558</c:v>
                </c:pt>
                <c:pt idx="58">
                  <c:v>0.5</c:v>
                </c:pt>
                <c:pt idx="59">
                  <c:v>0.50694444444444442</c:v>
                </c:pt>
                <c:pt idx="60">
                  <c:v>0.51388888888888895</c:v>
                </c:pt>
                <c:pt idx="61">
                  <c:v>0.52083333333333337</c:v>
                </c:pt>
                <c:pt idx="62">
                  <c:v>0.52777777777777779</c:v>
                </c:pt>
                <c:pt idx="63">
                  <c:v>0.53472222222222221</c:v>
                </c:pt>
                <c:pt idx="64">
                  <c:v>0.54166666666666663</c:v>
                </c:pt>
                <c:pt idx="65">
                  <c:v>0.54861111111111105</c:v>
                </c:pt>
                <c:pt idx="66">
                  <c:v>0.55555555555555558</c:v>
                </c:pt>
                <c:pt idx="67">
                  <c:v>0.5625</c:v>
                </c:pt>
                <c:pt idx="68">
                  <c:v>0.56944444444444442</c:v>
                </c:pt>
                <c:pt idx="69">
                  <c:v>0.57638888888888895</c:v>
                </c:pt>
                <c:pt idx="70">
                  <c:v>0.58333333333333337</c:v>
                </c:pt>
                <c:pt idx="71">
                  <c:v>0.59027777777777779</c:v>
                </c:pt>
                <c:pt idx="72">
                  <c:v>0.59375</c:v>
                </c:pt>
                <c:pt idx="73">
                  <c:v>0.59722222222222221</c:v>
                </c:pt>
                <c:pt idx="74">
                  <c:v>0.60416666666666663</c:v>
                </c:pt>
                <c:pt idx="75">
                  <c:v>0.61111111111111105</c:v>
                </c:pt>
                <c:pt idx="76">
                  <c:v>0.61458333333333337</c:v>
                </c:pt>
                <c:pt idx="77">
                  <c:v>0.61805555555555558</c:v>
                </c:pt>
                <c:pt idx="78">
                  <c:v>0.625</c:v>
                </c:pt>
                <c:pt idx="79">
                  <c:v>0.63194444444444442</c:v>
                </c:pt>
                <c:pt idx="80">
                  <c:v>0.63888888888888895</c:v>
                </c:pt>
                <c:pt idx="81">
                  <c:v>0.64583333333333337</c:v>
                </c:pt>
                <c:pt idx="82">
                  <c:v>0.65277777777777779</c:v>
                </c:pt>
                <c:pt idx="83">
                  <c:v>0.65972222222222221</c:v>
                </c:pt>
                <c:pt idx="84">
                  <c:v>0.66666666666666663</c:v>
                </c:pt>
                <c:pt idx="85">
                  <c:v>0.67361111111111116</c:v>
                </c:pt>
                <c:pt idx="86">
                  <c:v>0.67708333333333337</c:v>
                </c:pt>
                <c:pt idx="87">
                  <c:v>0.68055555555555547</c:v>
                </c:pt>
                <c:pt idx="88">
                  <c:v>0.6875</c:v>
                </c:pt>
                <c:pt idx="89">
                  <c:v>0.69097222222222221</c:v>
                </c:pt>
                <c:pt idx="90">
                  <c:v>0.69444444444444453</c:v>
                </c:pt>
                <c:pt idx="91">
                  <c:v>0.69791666666666663</c:v>
                </c:pt>
                <c:pt idx="92">
                  <c:v>0.70138888888888884</c:v>
                </c:pt>
                <c:pt idx="93">
                  <c:v>0.70833333333333337</c:v>
                </c:pt>
                <c:pt idx="94">
                  <c:v>0.71180555555555547</c:v>
                </c:pt>
                <c:pt idx="95">
                  <c:v>0.71527777777777779</c:v>
                </c:pt>
                <c:pt idx="96">
                  <c:v>0.72222222222222221</c:v>
                </c:pt>
                <c:pt idx="97">
                  <c:v>0.72916666666666663</c:v>
                </c:pt>
                <c:pt idx="98">
                  <c:v>0.73611111111111116</c:v>
                </c:pt>
                <c:pt idx="99">
                  <c:v>0.74305555555555547</c:v>
                </c:pt>
                <c:pt idx="100">
                  <c:v>0.75</c:v>
                </c:pt>
                <c:pt idx="101">
                  <c:v>0.75694444444444453</c:v>
                </c:pt>
                <c:pt idx="102">
                  <c:v>0.76041666666666663</c:v>
                </c:pt>
                <c:pt idx="103">
                  <c:v>0.76388888888888884</c:v>
                </c:pt>
                <c:pt idx="104">
                  <c:v>0.77083333333333337</c:v>
                </c:pt>
                <c:pt idx="105">
                  <c:v>0.77777777777777779</c:v>
                </c:pt>
                <c:pt idx="106">
                  <c:v>0.78125</c:v>
                </c:pt>
                <c:pt idx="107">
                  <c:v>0.78472222222222221</c:v>
                </c:pt>
                <c:pt idx="108">
                  <c:v>0.79166666666666663</c:v>
                </c:pt>
                <c:pt idx="109">
                  <c:v>0.79861111111111116</c:v>
                </c:pt>
                <c:pt idx="110">
                  <c:v>0.80208333333333337</c:v>
                </c:pt>
                <c:pt idx="111">
                  <c:v>0.80555555555555547</c:v>
                </c:pt>
                <c:pt idx="112">
                  <c:v>0.8125</c:v>
                </c:pt>
                <c:pt idx="113">
                  <c:v>0.81597222222222221</c:v>
                </c:pt>
                <c:pt idx="114">
                  <c:v>0.81944444444444453</c:v>
                </c:pt>
                <c:pt idx="115">
                  <c:v>0.82291666666666663</c:v>
                </c:pt>
                <c:pt idx="116">
                  <c:v>0.82638888888888884</c:v>
                </c:pt>
                <c:pt idx="117">
                  <c:v>0.83333333333333337</c:v>
                </c:pt>
                <c:pt idx="118">
                  <c:v>0.83680555555555547</c:v>
                </c:pt>
                <c:pt idx="119">
                  <c:v>0.84027777777777779</c:v>
                </c:pt>
                <c:pt idx="120">
                  <c:v>0.84722222222222221</c:v>
                </c:pt>
                <c:pt idx="121">
                  <c:v>0.85416666666666663</c:v>
                </c:pt>
                <c:pt idx="122">
                  <c:v>0.86111111111111116</c:v>
                </c:pt>
                <c:pt idx="123">
                  <c:v>0.86805555555555547</c:v>
                </c:pt>
                <c:pt idx="124">
                  <c:v>0.875</c:v>
                </c:pt>
                <c:pt idx="125">
                  <c:v>0.88541666666666663</c:v>
                </c:pt>
                <c:pt idx="126">
                  <c:v>0.88888888888888884</c:v>
                </c:pt>
                <c:pt idx="127">
                  <c:v>0.89583333333333337</c:v>
                </c:pt>
                <c:pt idx="128">
                  <c:v>0.89930555555555547</c:v>
                </c:pt>
                <c:pt idx="129">
                  <c:v>0.90277777777777779</c:v>
                </c:pt>
                <c:pt idx="130">
                  <c:v>0.90625</c:v>
                </c:pt>
                <c:pt idx="131">
                  <c:v>0.90972222222222221</c:v>
                </c:pt>
                <c:pt idx="132">
                  <c:v>0.91666666666666663</c:v>
                </c:pt>
                <c:pt idx="133">
                  <c:v>0.92013888888888884</c:v>
                </c:pt>
                <c:pt idx="134">
                  <c:v>0.92361111111111116</c:v>
                </c:pt>
                <c:pt idx="135">
                  <c:v>0.92708333333333337</c:v>
                </c:pt>
                <c:pt idx="136">
                  <c:v>0.93055555555555547</c:v>
                </c:pt>
                <c:pt idx="137">
                  <c:v>0.9375</c:v>
                </c:pt>
                <c:pt idx="138">
                  <c:v>0.94097222222222221</c:v>
                </c:pt>
                <c:pt idx="139">
                  <c:v>0.94444444444444453</c:v>
                </c:pt>
                <c:pt idx="140">
                  <c:v>0.94791666666666663</c:v>
                </c:pt>
                <c:pt idx="141">
                  <c:v>0.95138888888888884</c:v>
                </c:pt>
                <c:pt idx="142">
                  <c:v>0.95833333333333337</c:v>
                </c:pt>
                <c:pt idx="143">
                  <c:v>0.96180555555555547</c:v>
                </c:pt>
                <c:pt idx="144">
                  <c:v>0.96527777777777779</c:v>
                </c:pt>
                <c:pt idx="145">
                  <c:v>0.97222222222222221</c:v>
                </c:pt>
                <c:pt idx="146">
                  <c:v>0.97916666666666663</c:v>
                </c:pt>
                <c:pt idx="147">
                  <c:v>0.98611111111111116</c:v>
                </c:pt>
                <c:pt idx="148">
                  <c:v>0.99305555555555547</c:v>
                </c:pt>
              </c:numCache>
            </c:numRef>
          </c:cat>
          <c:val>
            <c:numRef>
              <c:f>'시간대별 취급액'!$C$2:$C$150</c:f>
              <c:numCache>
                <c:formatCode>General</c:formatCode>
                <c:ptCount val="149"/>
                <c:pt idx="0">
                  <c:v>7522117000</c:v>
                </c:pt>
                <c:pt idx="1">
                  <c:v>40089000</c:v>
                </c:pt>
                <c:pt idx="2">
                  <c:v>6882030000</c:v>
                </c:pt>
                <c:pt idx="3">
                  <c:v>1340354000</c:v>
                </c:pt>
                <c:pt idx="4">
                  <c:v>8643200000</c:v>
                </c:pt>
                <c:pt idx="5">
                  <c:v>382163000</c:v>
                </c:pt>
                <c:pt idx="6">
                  <c:v>4529243000</c:v>
                </c:pt>
                <c:pt idx="7">
                  <c:v>43999000</c:v>
                </c:pt>
                <c:pt idx="8">
                  <c:v>5142708000</c:v>
                </c:pt>
                <c:pt idx="9">
                  <c:v>484698000</c:v>
                </c:pt>
                <c:pt idx="10">
                  <c:v>5804244000</c:v>
                </c:pt>
                <c:pt idx="11">
                  <c:v>70560000</c:v>
                </c:pt>
                <c:pt idx="12">
                  <c:v>1049221000</c:v>
                </c:pt>
                <c:pt idx="13">
                  <c:v>15101000</c:v>
                </c:pt>
                <c:pt idx="14">
                  <c:v>2974795000</c:v>
                </c:pt>
                <c:pt idx="15">
                  <c:v>68435000</c:v>
                </c:pt>
                <c:pt idx="16">
                  <c:v>5596046000</c:v>
                </c:pt>
                <c:pt idx="17">
                  <c:v>642539000</c:v>
                </c:pt>
                <c:pt idx="18">
                  <c:v>8272898000</c:v>
                </c:pt>
                <c:pt idx="19">
                  <c:v>262198000</c:v>
                </c:pt>
                <c:pt idx="20">
                  <c:v>7596628000</c:v>
                </c:pt>
                <c:pt idx="21">
                  <c:v>28243000</c:v>
                </c:pt>
                <c:pt idx="22">
                  <c:v>22539000</c:v>
                </c:pt>
                <c:pt idx="23">
                  <c:v>9470492000</c:v>
                </c:pt>
                <c:pt idx="24">
                  <c:v>1269134000</c:v>
                </c:pt>
                <c:pt idx="25">
                  <c:v>24988000</c:v>
                </c:pt>
                <c:pt idx="26">
                  <c:v>13084271000</c:v>
                </c:pt>
                <c:pt idx="27">
                  <c:v>44388000</c:v>
                </c:pt>
                <c:pt idx="28">
                  <c:v>94122000</c:v>
                </c:pt>
                <c:pt idx="29">
                  <c:v>8584213000</c:v>
                </c:pt>
                <c:pt idx="30">
                  <c:v>30566000</c:v>
                </c:pt>
                <c:pt idx="31">
                  <c:v>30976000</c:v>
                </c:pt>
                <c:pt idx="32">
                  <c:v>9935639000</c:v>
                </c:pt>
                <c:pt idx="33">
                  <c:v>3506751000</c:v>
                </c:pt>
                <c:pt idx="34">
                  <c:v>14231626000</c:v>
                </c:pt>
                <c:pt idx="35">
                  <c:v>89523000</c:v>
                </c:pt>
                <c:pt idx="36">
                  <c:v>10297932000</c:v>
                </c:pt>
                <c:pt idx="37">
                  <c:v>93981000</c:v>
                </c:pt>
                <c:pt idx="38">
                  <c:v>12339022000</c:v>
                </c:pt>
                <c:pt idx="39">
                  <c:v>2362633000</c:v>
                </c:pt>
                <c:pt idx="40">
                  <c:v>16578808000</c:v>
                </c:pt>
                <c:pt idx="41">
                  <c:v>427872000</c:v>
                </c:pt>
                <c:pt idx="42">
                  <c:v>10235720000</c:v>
                </c:pt>
                <c:pt idx="43">
                  <c:v>172514000</c:v>
                </c:pt>
                <c:pt idx="44">
                  <c:v>22529000</c:v>
                </c:pt>
                <c:pt idx="45">
                  <c:v>12876419000</c:v>
                </c:pt>
                <c:pt idx="46">
                  <c:v>3856834000</c:v>
                </c:pt>
                <c:pt idx="47">
                  <c:v>17637749000</c:v>
                </c:pt>
                <c:pt idx="48">
                  <c:v>31737000</c:v>
                </c:pt>
                <c:pt idx="49">
                  <c:v>1035106000</c:v>
                </c:pt>
                <c:pt idx="50">
                  <c:v>11373128000</c:v>
                </c:pt>
                <c:pt idx="51">
                  <c:v>144982000</c:v>
                </c:pt>
                <c:pt idx="52">
                  <c:v>34635000</c:v>
                </c:pt>
                <c:pt idx="53">
                  <c:v>12620023000</c:v>
                </c:pt>
                <c:pt idx="54">
                  <c:v>3764024000</c:v>
                </c:pt>
                <c:pt idx="55">
                  <c:v>16098011000</c:v>
                </c:pt>
                <c:pt idx="56">
                  <c:v>49563000</c:v>
                </c:pt>
                <c:pt idx="57">
                  <c:v>283652000</c:v>
                </c:pt>
                <c:pt idx="58">
                  <c:v>9459777000</c:v>
                </c:pt>
                <c:pt idx="59">
                  <c:v>293785000</c:v>
                </c:pt>
                <c:pt idx="60">
                  <c:v>10500647000</c:v>
                </c:pt>
                <c:pt idx="61">
                  <c:v>1967293000</c:v>
                </c:pt>
                <c:pt idx="62">
                  <c:v>14891627000</c:v>
                </c:pt>
                <c:pt idx="63">
                  <c:v>229507000</c:v>
                </c:pt>
                <c:pt idx="64">
                  <c:v>9915253000</c:v>
                </c:pt>
                <c:pt idx="65">
                  <c:v>150732000</c:v>
                </c:pt>
                <c:pt idx="66">
                  <c:v>12191351000</c:v>
                </c:pt>
                <c:pt idx="67">
                  <c:v>2942047000</c:v>
                </c:pt>
                <c:pt idx="68">
                  <c:v>15595432000</c:v>
                </c:pt>
                <c:pt idx="69">
                  <c:v>567369000</c:v>
                </c:pt>
                <c:pt idx="70">
                  <c:v>9826961000</c:v>
                </c:pt>
                <c:pt idx="71">
                  <c:v>391586000</c:v>
                </c:pt>
                <c:pt idx="72">
                  <c:v>48416000</c:v>
                </c:pt>
                <c:pt idx="73">
                  <c:v>11950818000</c:v>
                </c:pt>
                <c:pt idx="74">
                  <c:v>2640894000</c:v>
                </c:pt>
                <c:pt idx="75">
                  <c:v>15005258000</c:v>
                </c:pt>
                <c:pt idx="76">
                  <c:v>62359000</c:v>
                </c:pt>
                <c:pt idx="77">
                  <c:v>673600000</c:v>
                </c:pt>
                <c:pt idx="78">
                  <c:v>10442135000</c:v>
                </c:pt>
                <c:pt idx="79">
                  <c:v>306723000</c:v>
                </c:pt>
                <c:pt idx="80">
                  <c:v>13415017000</c:v>
                </c:pt>
                <c:pt idx="81">
                  <c:v>2591894000</c:v>
                </c:pt>
                <c:pt idx="82">
                  <c:v>17867171000</c:v>
                </c:pt>
                <c:pt idx="83">
                  <c:v>654826000</c:v>
                </c:pt>
                <c:pt idx="84">
                  <c:v>12653478000</c:v>
                </c:pt>
                <c:pt idx="85">
                  <c:v>46462000</c:v>
                </c:pt>
                <c:pt idx="86">
                  <c:v>169227000</c:v>
                </c:pt>
                <c:pt idx="87">
                  <c:v>16230359000</c:v>
                </c:pt>
                <c:pt idx="88">
                  <c:v>827998000</c:v>
                </c:pt>
                <c:pt idx="89">
                  <c:v>34142000</c:v>
                </c:pt>
                <c:pt idx="90">
                  <c:v>19766078000</c:v>
                </c:pt>
                <c:pt idx="91">
                  <c:v>236242000</c:v>
                </c:pt>
                <c:pt idx="92">
                  <c:v>91766000</c:v>
                </c:pt>
                <c:pt idx="93">
                  <c:v>13559409000</c:v>
                </c:pt>
                <c:pt idx="94">
                  <c:v>45032000</c:v>
                </c:pt>
                <c:pt idx="95">
                  <c:v>96960000</c:v>
                </c:pt>
                <c:pt idx="96">
                  <c:v>16663638000</c:v>
                </c:pt>
                <c:pt idx="97">
                  <c:v>285743000</c:v>
                </c:pt>
                <c:pt idx="98">
                  <c:v>20157566000</c:v>
                </c:pt>
                <c:pt idx="99">
                  <c:v>149407000</c:v>
                </c:pt>
                <c:pt idx="100">
                  <c:v>10252376000</c:v>
                </c:pt>
                <c:pt idx="101">
                  <c:v>8959000</c:v>
                </c:pt>
                <c:pt idx="102">
                  <c:v>37790000</c:v>
                </c:pt>
                <c:pt idx="103">
                  <c:v>11180297000</c:v>
                </c:pt>
                <c:pt idx="104">
                  <c:v>390744000</c:v>
                </c:pt>
                <c:pt idx="105">
                  <c:v>13558434000</c:v>
                </c:pt>
                <c:pt idx="106">
                  <c:v>45472000</c:v>
                </c:pt>
                <c:pt idx="107">
                  <c:v>134773000</c:v>
                </c:pt>
                <c:pt idx="108">
                  <c:v>7909333000</c:v>
                </c:pt>
                <c:pt idx="109">
                  <c:v>283542000</c:v>
                </c:pt>
                <c:pt idx="110">
                  <c:v>18899000</c:v>
                </c:pt>
                <c:pt idx="111">
                  <c:v>11425080000</c:v>
                </c:pt>
                <c:pt idx="112">
                  <c:v>1041824000</c:v>
                </c:pt>
                <c:pt idx="113">
                  <c:v>21129000</c:v>
                </c:pt>
                <c:pt idx="114">
                  <c:v>17308466000</c:v>
                </c:pt>
                <c:pt idx="115">
                  <c:v>81924000</c:v>
                </c:pt>
                <c:pt idx="116">
                  <c:v>889333000</c:v>
                </c:pt>
                <c:pt idx="117">
                  <c:v>10530559000</c:v>
                </c:pt>
                <c:pt idx="118">
                  <c:v>58079000</c:v>
                </c:pt>
                <c:pt idx="119">
                  <c:v>61259000</c:v>
                </c:pt>
                <c:pt idx="120">
                  <c:v>14710200000</c:v>
                </c:pt>
                <c:pt idx="121">
                  <c:v>1334617000</c:v>
                </c:pt>
                <c:pt idx="122">
                  <c:v>20857761000</c:v>
                </c:pt>
                <c:pt idx="123">
                  <c:v>1260083000</c:v>
                </c:pt>
                <c:pt idx="124">
                  <c:v>15932851000</c:v>
                </c:pt>
                <c:pt idx="125">
                  <c:v>53295000</c:v>
                </c:pt>
                <c:pt idx="126">
                  <c:v>18440760000</c:v>
                </c:pt>
                <c:pt idx="127">
                  <c:v>1136831000</c:v>
                </c:pt>
                <c:pt idx="128">
                  <c:v>103745000</c:v>
                </c:pt>
                <c:pt idx="129">
                  <c:v>28579664000</c:v>
                </c:pt>
                <c:pt idx="130">
                  <c:v>95131000</c:v>
                </c:pt>
                <c:pt idx="131">
                  <c:v>944947000</c:v>
                </c:pt>
                <c:pt idx="132">
                  <c:v>17222379000</c:v>
                </c:pt>
                <c:pt idx="133">
                  <c:v>225850000</c:v>
                </c:pt>
                <c:pt idx="134">
                  <c:v>30138000</c:v>
                </c:pt>
                <c:pt idx="135">
                  <c:v>240840000</c:v>
                </c:pt>
                <c:pt idx="136">
                  <c:v>15627163000</c:v>
                </c:pt>
                <c:pt idx="137">
                  <c:v>1449168000</c:v>
                </c:pt>
                <c:pt idx="138">
                  <c:v>76487000</c:v>
                </c:pt>
                <c:pt idx="139">
                  <c:v>24644004000</c:v>
                </c:pt>
                <c:pt idx="140">
                  <c:v>376944000</c:v>
                </c:pt>
                <c:pt idx="141">
                  <c:v>735945000</c:v>
                </c:pt>
                <c:pt idx="142">
                  <c:v>16920994000</c:v>
                </c:pt>
                <c:pt idx="143">
                  <c:v>116782000</c:v>
                </c:pt>
                <c:pt idx="144">
                  <c:v>10270000</c:v>
                </c:pt>
                <c:pt idx="145">
                  <c:v>10586575000</c:v>
                </c:pt>
                <c:pt idx="146">
                  <c:v>1642916000</c:v>
                </c:pt>
                <c:pt idx="147">
                  <c:v>12478883000</c:v>
                </c:pt>
                <c:pt idx="148">
                  <c:v>523045000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9D4-4CED-858B-0143C47D724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10211904"/>
        <c:axId val="410212888"/>
      </c:lineChart>
      <c:catAx>
        <c:axId val="410211904"/>
        <c:scaling>
          <c:orientation val="minMax"/>
        </c:scaling>
        <c:delete val="0"/>
        <c:axPos val="b"/>
        <c:numFmt formatCode="h:mm:ss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나눔스퀘어_ac" panose="020B0600000101010101" pitchFamily="50" charset="-127"/>
                <a:cs typeface="+mn-cs"/>
              </a:defRPr>
            </a:pPr>
            <a:endParaRPr lang="ko-KR"/>
          </a:p>
        </c:txPr>
        <c:crossAx val="410212888"/>
        <c:crosses val="autoZero"/>
        <c:auto val="1"/>
        <c:lblAlgn val="ctr"/>
        <c:lblOffset val="100"/>
        <c:noMultiLvlLbl val="0"/>
      </c:catAx>
      <c:valAx>
        <c:axId val="4102128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나눔스퀘어_ac" panose="020B0600000101010101" pitchFamily="50" charset="-127"/>
                <a:cs typeface="+mn-cs"/>
              </a:defRPr>
            </a:pPr>
            <a:endParaRPr lang="ko-KR"/>
          </a:p>
        </c:txPr>
        <c:crossAx val="4102119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19050" cap="flat" cmpd="sng" algn="ctr">
      <a:solidFill>
        <a:schemeClr val="bg2">
          <a:lumMod val="75000"/>
        </a:schemeClr>
      </a:solidFill>
      <a:round/>
    </a:ln>
    <a:effectLst/>
  </c:spPr>
  <c:txPr>
    <a:bodyPr/>
    <a:lstStyle/>
    <a:p>
      <a:pPr>
        <a:defRPr baseline="0">
          <a:ea typeface="나눔스퀘어_ac" panose="020B0600000101010101" pitchFamily="50" charset="-127"/>
        </a:defRPr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colors2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35ACB3-2B57-45F8-A151-E4E39E9FD565}" type="datetimeFigureOut">
              <a:rPr lang="ko-KR" altLang="en-US" smtClean="0"/>
              <a:t>2020-09-27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6D3C58-84E8-4933-9918-267D175B86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86302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sz="1200" dirty="0">
              <a:solidFill>
                <a:schemeClr val="bg1">
                  <a:lumMod val="85000"/>
                </a:schemeClr>
              </a:solidFill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6D3C58-84E8-4933-9918-267D175B862E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54533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협업 욕구 뒤에 숨은 동인을 찾아서</a:t>
            </a:r>
            <a:r>
              <a:rPr lang="en-US" altLang="ko-KR" dirty="0"/>
              <a:t>&gt;</a:t>
            </a:r>
          </a:p>
          <a:p>
            <a:r>
              <a:rPr lang="ko-KR" altLang="en-US" dirty="0"/>
              <a:t>비즈니스 모델은 상호이해와 실행내용을 신속하게 확립하고 성과를 측정하는 체계를 제공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&lt;</a:t>
            </a:r>
            <a:r>
              <a:rPr lang="ko-KR" altLang="en-US" dirty="0"/>
              <a:t>파트너십을 위한 파트너십은 없다</a:t>
            </a:r>
            <a:r>
              <a:rPr lang="en-US" altLang="ko-KR" dirty="0"/>
              <a:t>&gt;</a:t>
            </a:r>
          </a:p>
          <a:p>
            <a:r>
              <a:rPr lang="ko-KR" altLang="en-US" dirty="0"/>
              <a:t>회사들이 파트너를 만들지 않고 독자적으로 일했을 때에 달성할 수 있는 것보다 실질적으로 더 나은 결과를 만들어 낼 때에만 파트너십의 존재가치가 유효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“</a:t>
            </a:r>
            <a:r>
              <a:rPr lang="ko-KR" altLang="en-US" dirty="0"/>
              <a:t>성공 가능성을 높이려면 가능성이 높은 관계들을 겨냥하여 기대치를 그쪽으로 정렬시키는 방법을 찾자</a:t>
            </a:r>
            <a:r>
              <a:rPr lang="en-US" altLang="ko-KR" dirty="0"/>
              <a:t>”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6D3C58-84E8-4933-9918-267D175B862E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07171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협업 욕구 뒤에 숨은 동인을 찾아서</a:t>
            </a:r>
            <a:r>
              <a:rPr lang="en-US" altLang="ko-KR" dirty="0"/>
              <a:t>&gt;</a:t>
            </a:r>
          </a:p>
          <a:p>
            <a:r>
              <a:rPr lang="ko-KR" altLang="en-US" dirty="0"/>
              <a:t>비즈니스 모델은 상호이해와 실행내용을 신속하게 확립하고 성과를 측정하는 체계를 제공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&lt;</a:t>
            </a:r>
            <a:r>
              <a:rPr lang="ko-KR" altLang="en-US" dirty="0"/>
              <a:t>파트너십을 위한 파트너십은 없다</a:t>
            </a:r>
            <a:r>
              <a:rPr lang="en-US" altLang="ko-KR" dirty="0"/>
              <a:t>&gt;</a:t>
            </a:r>
          </a:p>
          <a:p>
            <a:r>
              <a:rPr lang="ko-KR" altLang="en-US" dirty="0"/>
              <a:t>회사들이 파트너를 만들지 않고 독자적으로 일했을 때에 달성할 수 있는 것보다 실질적으로 더 나은 결과를 만들어 낼 때에만 파트너십의 존재가치가 유효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“</a:t>
            </a:r>
            <a:r>
              <a:rPr lang="ko-KR" altLang="en-US" dirty="0"/>
              <a:t>성공 가능성을 높이려면 가능성이 높은 관계들을 겨냥하여 기대치를 그쪽으로 정렬시키는 방법을 찾자</a:t>
            </a:r>
            <a:r>
              <a:rPr lang="en-US" altLang="ko-KR" dirty="0"/>
              <a:t>”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6D3C58-84E8-4933-9918-267D175B862E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46905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협업 욕구 뒤에 숨은 동인을 찾아서</a:t>
            </a:r>
            <a:r>
              <a:rPr lang="en-US" altLang="ko-KR" dirty="0"/>
              <a:t>&gt;</a:t>
            </a:r>
          </a:p>
          <a:p>
            <a:r>
              <a:rPr lang="ko-KR" altLang="en-US" dirty="0"/>
              <a:t>비즈니스 모델은 상호이해와 실행내용을 신속하게 확립하고 성과를 측정하는 체계를 제공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&lt;</a:t>
            </a:r>
            <a:r>
              <a:rPr lang="ko-KR" altLang="en-US" dirty="0"/>
              <a:t>파트너십을 위한 파트너십은 없다</a:t>
            </a:r>
            <a:r>
              <a:rPr lang="en-US" altLang="ko-KR" dirty="0"/>
              <a:t>&gt;</a:t>
            </a:r>
          </a:p>
          <a:p>
            <a:r>
              <a:rPr lang="ko-KR" altLang="en-US" dirty="0"/>
              <a:t>회사들이 파트너를 만들지 않고 독자적으로 일했을 때에 달성할 수 있는 것보다 실질적으로 더 나은 결과를 만들어 낼 때에만 파트너십의 존재가치가 유효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“</a:t>
            </a:r>
            <a:r>
              <a:rPr lang="ko-KR" altLang="en-US" dirty="0"/>
              <a:t>성공 가능성을 높이려면 가능성이 높은 관계들을 겨냥하여 기대치를 그쪽으로 정렬시키는 방법을 찾자</a:t>
            </a:r>
            <a:r>
              <a:rPr lang="en-US" altLang="ko-KR" dirty="0"/>
              <a:t>”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6D3C58-84E8-4933-9918-267D175B862E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30837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협업 욕구 뒤에 숨은 동인을 찾아서</a:t>
            </a:r>
            <a:r>
              <a:rPr lang="en-US" altLang="ko-KR" dirty="0"/>
              <a:t>&gt;</a:t>
            </a:r>
          </a:p>
          <a:p>
            <a:r>
              <a:rPr lang="ko-KR" altLang="en-US" dirty="0"/>
              <a:t>비즈니스 모델은 상호이해와 실행내용을 신속하게 확립하고 성과를 측정하는 체계를 제공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&lt;</a:t>
            </a:r>
            <a:r>
              <a:rPr lang="ko-KR" altLang="en-US" dirty="0"/>
              <a:t>파트너십을 위한 파트너십은 없다</a:t>
            </a:r>
            <a:r>
              <a:rPr lang="en-US" altLang="ko-KR" dirty="0"/>
              <a:t>&gt;</a:t>
            </a:r>
          </a:p>
          <a:p>
            <a:r>
              <a:rPr lang="ko-KR" altLang="en-US" dirty="0"/>
              <a:t>회사들이 파트너를 만들지 않고 독자적으로 일했을 때에 달성할 수 있는 것보다 실질적으로 더 나은 결과를 만들어 낼 때에만 파트너십의 존재가치가 유효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“</a:t>
            </a:r>
            <a:r>
              <a:rPr lang="ko-KR" altLang="en-US" dirty="0"/>
              <a:t>성공 가능성을 높이려면 가능성이 높은 관계들을 겨냥하여 기대치를 그쪽으로 정렬시키는 방법을 찾자</a:t>
            </a:r>
            <a:r>
              <a:rPr lang="en-US" altLang="ko-KR" dirty="0"/>
              <a:t>”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6D3C58-84E8-4933-9918-267D175B862E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8687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협업 욕구 뒤에 숨은 동인을 찾아서</a:t>
            </a:r>
            <a:r>
              <a:rPr lang="en-US" altLang="ko-KR" dirty="0"/>
              <a:t>&gt;</a:t>
            </a:r>
          </a:p>
          <a:p>
            <a:r>
              <a:rPr lang="ko-KR" altLang="en-US" dirty="0"/>
              <a:t>비즈니스 모델은 상호이해와 실행내용을 신속하게 확립하고 성과를 측정하는 체계를 제공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&lt;</a:t>
            </a:r>
            <a:r>
              <a:rPr lang="ko-KR" altLang="en-US" dirty="0"/>
              <a:t>파트너십을 위한 파트너십은 없다</a:t>
            </a:r>
            <a:r>
              <a:rPr lang="en-US" altLang="ko-KR" dirty="0"/>
              <a:t>&gt;</a:t>
            </a:r>
          </a:p>
          <a:p>
            <a:r>
              <a:rPr lang="ko-KR" altLang="en-US" dirty="0"/>
              <a:t>회사들이 파트너를 만들지 않고 독자적으로 일했을 때에 달성할 수 있는 것보다 실질적으로 더 나은 결과를 만들어 낼 때에만 파트너십의 존재가치가 유효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“</a:t>
            </a:r>
            <a:r>
              <a:rPr lang="ko-KR" altLang="en-US" dirty="0"/>
              <a:t>성공 가능성을 높이려면 가능성이 높은 관계들을 겨냥하여 기대치를 그쪽으로 정렬시키는 방법을 찾자</a:t>
            </a:r>
            <a:r>
              <a:rPr lang="en-US" altLang="ko-KR" dirty="0"/>
              <a:t>”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6D3C58-84E8-4933-9918-267D175B862E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63468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협업 욕구 뒤에 숨은 동인을 찾아서</a:t>
            </a:r>
            <a:r>
              <a:rPr lang="en-US" altLang="ko-KR" dirty="0"/>
              <a:t>&gt;</a:t>
            </a:r>
          </a:p>
          <a:p>
            <a:r>
              <a:rPr lang="ko-KR" altLang="en-US" dirty="0"/>
              <a:t>비즈니스 모델은 상호이해와 실행내용을 신속하게 확립하고 성과를 측정하는 체계를 제공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&lt;</a:t>
            </a:r>
            <a:r>
              <a:rPr lang="ko-KR" altLang="en-US" dirty="0"/>
              <a:t>파트너십을 위한 파트너십은 없다</a:t>
            </a:r>
            <a:r>
              <a:rPr lang="en-US" altLang="ko-KR" dirty="0"/>
              <a:t>&gt;</a:t>
            </a:r>
          </a:p>
          <a:p>
            <a:r>
              <a:rPr lang="ko-KR" altLang="en-US" dirty="0"/>
              <a:t>회사들이 파트너를 만들지 않고 독자적으로 일했을 때에 달성할 수 있는 것보다 실질적으로 더 나은 결과를 만들어 낼 때에만 파트너십의 존재가치가 유효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“</a:t>
            </a:r>
            <a:r>
              <a:rPr lang="ko-KR" altLang="en-US" dirty="0"/>
              <a:t>성공 가능성을 높이려면 가능성이 높은 관계들을 겨냥하여 기대치를 그쪽으로 정렬시키는 방법을 찾자</a:t>
            </a:r>
            <a:r>
              <a:rPr lang="en-US" altLang="ko-KR" dirty="0"/>
              <a:t>”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6D3C58-84E8-4933-9918-267D175B862E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16846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협업 욕구 뒤에 숨은 동인을 찾아서</a:t>
            </a:r>
            <a:r>
              <a:rPr lang="en-US" altLang="ko-KR" dirty="0"/>
              <a:t>&gt;</a:t>
            </a:r>
          </a:p>
          <a:p>
            <a:r>
              <a:rPr lang="ko-KR" altLang="en-US" dirty="0"/>
              <a:t>비즈니스 모델은 상호이해와 실행내용을 신속하게 확립하고 성과를 측정하는 체계를 제공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&lt;</a:t>
            </a:r>
            <a:r>
              <a:rPr lang="ko-KR" altLang="en-US" dirty="0"/>
              <a:t>파트너십을 위한 파트너십은 없다</a:t>
            </a:r>
            <a:r>
              <a:rPr lang="en-US" altLang="ko-KR" dirty="0"/>
              <a:t>&gt;</a:t>
            </a:r>
          </a:p>
          <a:p>
            <a:r>
              <a:rPr lang="ko-KR" altLang="en-US" dirty="0"/>
              <a:t>회사들이 파트너를 만들지 않고 독자적으로 일했을 때에 달성할 수 있는 것보다 실질적으로 더 나은 결과를 만들어 낼 때에만 파트너십의 존재가치가 유효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“</a:t>
            </a:r>
            <a:r>
              <a:rPr lang="ko-KR" altLang="en-US" dirty="0"/>
              <a:t>성공 가능성을 높이려면 가능성이 높은 관계들을 겨냥하여 기대치를 그쪽으로 정렬시키는 방법을 찾자</a:t>
            </a:r>
            <a:r>
              <a:rPr lang="en-US" altLang="ko-KR" dirty="0"/>
              <a:t>”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6D3C58-84E8-4933-9918-267D175B862E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3046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협업 욕구 뒤에 숨은 동인을 찾아서</a:t>
            </a:r>
            <a:r>
              <a:rPr lang="en-US" altLang="ko-KR" dirty="0"/>
              <a:t>&gt;</a:t>
            </a:r>
          </a:p>
          <a:p>
            <a:r>
              <a:rPr lang="ko-KR" altLang="en-US" dirty="0"/>
              <a:t>비즈니스 모델은 상호이해와 실행내용을 신속하게 확립하고 성과를 측정하는 체계를 제공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&lt;</a:t>
            </a:r>
            <a:r>
              <a:rPr lang="ko-KR" altLang="en-US" dirty="0"/>
              <a:t>파트너십을 위한 파트너십은 없다</a:t>
            </a:r>
            <a:r>
              <a:rPr lang="en-US" altLang="ko-KR" dirty="0"/>
              <a:t>&gt;</a:t>
            </a:r>
          </a:p>
          <a:p>
            <a:r>
              <a:rPr lang="ko-KR" altLang="en-US" dirty="0"/>
              <a:t>회사들이 파트너를 만들지 않고 독자적으로 일했을 때에 달성할 수 있는 것보다 실질적으로 더 나은 결과를 만들어 낼 때에만 파트너십의 존재가치가 유효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“</a:t>
            </a:r>
            <a:r>
              <a:rPr lang="ko-KR" altLang="en-US" dirty="0"/>
              <a:t>성공 가능성을 높이려면 가능성이 높은 관계들을 겨냥하여 기대치를 그쪽으로 정렬시키는 방법을 찾자</a:t>
            </a:r>
            <a:r>
              <a:rPr lang="en-US" altLang="ko-KR" dirty="0"/>
              <a:t>”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6D3C58-84E8-4933-9918-267D175B862E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892698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협업 욕구 뒤에 숨은 동인을 찾아서</a:t>
            </a:r>
            <a:r>
              <a:rPr lang="en-US" altLang="ko-KR" dirty="0"/>
              <a:t>&gt;</a:t>
            </a:r>
          </a:p>
          <a:p>
            <a:r>
              <a:rPr lang="ko-KR" altLang="en-US" dirty="0"/>
              <a:t>비즈니스 모델은 상호이해와 실행내용을 신속하게 확립하고 성과를 측정하는 체계를 제공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&lt;</a:t>
            </a:r>
            <a:r>
              <a:rPr lang="ko-KR" altLang="en-US" dirty="0"/>
              <a:t>파트너십을 위한 파트너십은 없다</a:t>
            </a:r>
            <a:r>
              <a:rPr lang="en-US" altLang="ko-KR" dirty="0"/>
              <a:t>&gt;</a:t>
            </a:r>
          </a:p>
          <a:p>
            <a:r>
              <a:rPr lang="ko-KR" altLang="en-US" dirty="0"/>
              <a:t>회사들이 파트너를 만들지 않고 독자적으로 일했을 때에 달성할 수 있는 것보다 실질적으로 더 나은 결과를 만들어 낼 때에만 파트너십의 존재가치가 유효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“</a:t>
            </a:r>
            <a:r>
              <a:rPr lang="ko-KR" altLang="en-US" dirty="0"/>
              <a:t>성공 가능성을 높이려면 가능성이 높은 관계들을 겨냥하여 기대치를 그쪽으로 정렬시키는 방법을 찾자</a:t>
            </a:r>
            <a:r>
              <a:rPr lang="en-US" altLang="ko-KR" dirty="0"/>
              <a:t>”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6D3C58-84E8-4933-9918-267D175B862E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008432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협업 욕구 뒤에 숨은 동인을 찾아서</a:t>
            </a:r>
            <a:r>
              <a:rPr lang="en-US" altLang="ko-KR" dirty="0"/>
              <a:t>&gt;</a:t>
            </a:r>
          </a:p>
          <a:p>
            <a:r>
              <a:rPr lang="ko-KR" altLang="en-US" dirty="0"/>
              <a:t>비즈니스 모델은 상호이해와 실행내용을 신속하게 확립하고 성과를 측정하는 체계를 제공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&lt;</a:t>
            </a:r>
            <a:r>
              <a:rPr lang="ko-KR" altLang="en-US" dirty="0"/>
              <a:t>파트너십을 위한 파트너십은 없다</a:t>
            </a:r>
            <a:r>
              <a:rPr lang="en-US" altLang="ko-KR" dirty="0"/>
              <a:t>&gt;</a:t>
            </a:r>
          </a:p>
          <a:p>
            <a:r>
              <a:rPr lang="ko-KR" altLang="en-US" dirty="0"/>
              <a:t>회사들이 파트너를 만들지 않고 독자적으로 일했을 때에 달성할 수 있는 것보다 실질적으로 더 나은 결과를 만들어 낼 때에만 파트너십의 존재가치가 유효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“</a:t>
            </a:r>
            <a:r>
              <a:rPr lang="ko-KR" altLang="en-US" dirty="0"/>
              <a:t>성공 가능성을 높이려면 가능성이 높은 관계들을 겨냥하여 기대치를 그쪽으로 정렬시키는 방법을 찾자</a:t>
            </a:r>
            <a:r>
              <a:rPr lang="en-US" altLang="ko-KR" dirty="0"/>
              <a:t>”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6D3C58-84E8-4933-9918-267D175B862E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33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자라는 무엇이 다를까</a:t>
            </a:r>
            <a:r>
              <a:rPr lang="en-US" altLang="ko-KR" dirty="0"/>
              <a:t>?</a:t>
            </a:r>
          </a:p>
          <a:p>
            <a:r>
              <a:rPr lang="ko-KR" altLang="en-US" dirty="0"/>
              <a:t>다섯 손가락은 공장에</a:t>
            </a:r>
            <a:r>
              <a:rPr lang="en-US" altLang="ko-KR" dirty="0"/>
              <a:t>, </a:t>
            </a:r>
            <a:r>
              <a:rPr lang="ko-KR" altLang="en-US" dirty="0"/>
              <a:t>다섯 손가락은 고객에게 닿아 있어야 한다</a:t>
            </a:r>
            <a:r>
              <a:rPr lang="en-US" altLang="ko-KR" dirty="0"/>
              <a:t>(</a:t>
            </a:r>
            <a:r>
              <a:rPr lang="ko-KR" altLang="en-US" dirty="0" err="1"/>
              <a:t>아만시오</a:t>
            </a:r>
            <a:r>
              <a:rPr lang="ko-KR" altLang="en-US" dirty="0"/>
              <a:t> </a:t>
            </a:r>
            <a:r>
              <a:rPr lang="ko-KR" altLang="en-US" dirty="0" err="1"/>
              <a:t>오르테가</a:t>
            </a:r>
            <a:r>
              <a:rPr lang="ko-KR" altLang="en-US" dirty="0"/>
              <a:t> </a:t>
            </a:r>
            <a:r>
              <a:rPr lang="en-US" altLang="ko-KR" dirty="0" err="1"/>
              <a:t>Amancio</a:t>
            </a:r>
            <a:r>
              <a:rPr lang="en-US" altLang="ko-KR" dirty="0"/>
              <a:t> Ortega)</a:t>
            </a:r>
          </a:p>
          <a:p>
            <a:r>
              <a:rPr lang="en-US" altLang="ko-KR" dirty="0"/>
              <a:t>: </a:t>
            </a:r>
            <a:r>
              <a:rPr lang="ko-KR" altLang="en-US" dirty="0"/>
              <a:t>고객이 구매할 때까지 제품에 생길 수 있는 문제를 제어하라</a:t>
            </a:r>
            <a:endParaRPr lang="en-US" altLang="ko-KR" dirty="0"/>
          </a:p>
          <a:p>
            <a:r>
              <a:rPr lang="en-US" altLang="ko-KR" dirty="0"/>
              <a:t>-&gt;</a:t>
            </a:r>
            <a:r>
              <a:rPr lang="ko-KR" altLang="en-US" dirty="0"/>
              <a:t> 이를 위해 초고속 반응 공급망을 발전시킴</a:t>
            </a:r>
            <a:endParaRPr lang="en-US" altLang="ko-KR" dirty="0"/>
          </a:p>
          <a:p>
            <a:r>
              <a:rPr lang="en-US" altLang="ko-KR" dirty="0"/>
              <a:t>(15</a:t>
            </a:r>
            <a:r>
              <a:rPr lang="ko-KR" altLang="en-US" dirty="0"/>
              <a:t>일 이내에 새로운 의상을 디자인</a:t>
            </a:r>
            <a:r>
              <a:rPr lang="en-US" altLang="ko-KR" dirty="0"/>
              <a:t>, </a:t>
            </a:r>
            <a:r>
              <a:rPr lang="ko-KR" altLang="en-US" dirty="0"/>
              <a:t>생산</a:t>
            </a:r>
            <a:r>
              <a:rPr lang="en-US" altLang="ko-KR" dirty="0"/>
              <a:t>, </a:t>
            </a:r>
            <a:r>
              <a:rPr lang="ko-KR" altLang="en-US" dirty="0"/>
              <a:t>배달하여 전 세계 매장에 진열 가능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ko-KR" altLang="en-US" dirty="0"/>
              <a:t>자라는 규모의 경제를 추구하지 않고 다수의 제품을 소량으로 제조하여 분배하고 디자인과 보관</a:t>
            </a:r>
            <a:r>
              <a:rPr lang="en-US" altLang="ko-KR" dirty="0"/>
              <a:t>, </a:t>
            </a:r>
            <a:r>
              <a:rPr lang="ko-KR" altLang="en-US" dirty="0"/>
              <a:t>분배 및 배송 기능 모두를 외부 파트너들에게 의존하지 않고 자체적으로 관리</a:t>
            </a:r>
            <a:endParaRPr lang="en-US" altLang="ko-KR" dirty="0"/>
          </a:p>
          <a:p>
            <a:r>
              <a:rPr lang="ko-KR" altLang="en-US" dirty="0"/>
              <a:t>생산량의 절반 정도를 자사의 공장에서 생산</a:t>
            </a:r>
            <a:endParaRPr lang="en-US" altLang="ko-KR" dirty="0"/>
          </a:p>
          <a:p>
            <a:r>
              <a:rPr lang="ko-KR" altLang="en-US" dirty="0"/>
              <a:t>자라의 소매점들은 주문하고 물품을 인수하는 시간을 엄격히 준수</a:t>
            </a:r>
            <a:endParaRPr lang="en-US" altLang="ko-KR" dirty="0"/>
          </a:p>
          <a:p>
            <a:r>
              <a:rPr lang="ko-KR" altLang="en-US" dirty="0"/>
              <a:t>제품이 품절되는 것을 묵인하며 심지어 권장 하기도 함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&lt;</a:t>
            </a:r>
            <a:r>
              <a:rPr lang="ko-KR" altLang="en-US" dirty="0"/>
              <a:t>자라의 세 가지 원칙</a:t>
            </a:r>
            <a:r>
              <a:rPr lang="en-US" altLang="ko-KR" dirty="0"/>
              <a:t>&gt;</a:t>
            </a:r>
          </a:p>
          <a:p>
            <a:pPr marL="228600" indent="-228600">
              <a:buAutoNum type="arabicPeriod"/>
            </a:pPr>
            <a:r>
              <a:rPr lang="ko-KR" altLang="en-US" dirty="0"/>
              <a:t>커뮤니케이션 루프를 폐쇄하라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ko-KR" altLang="en-US" dirty="0"/>
              <a:t>리듬을 엄수하라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ko-KR" altLang="en-US" dirty="0"/>
              <a:t>자산을 수단으로 활용하라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각각의 원칙 하나만으로도 회사 공급망의 반응성을 향상시킬 수 있다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그러나 이 원칙들은 서로를 보강하므로 함께 적용하면 더 효과적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r>
              <a:rPr lang="ko-KR" altLang="en-US" dirty="0"/>
              <a:t>한 손은 공장과 또 다른 한 손은 고객들과 접촉하라</a:t>
            </a:r>
            <a:endParaRPr lang="en-US" altLang="ko-KR" dirty="0"/>
          </a:p>
          <a:p>
            <a:r>
              <a:rPr lang="ko-KR" altLang="en-US" dirty="0"/>
              <a:t>또한 한 손이 다른 손을 도울 수 있도록 만들기 위해 가능한 모든 일을 하라</a:t>
            </a:r>
            <a:endParaRPr lang="en-US" altLang="ko-KR" dirty="0"/>
          </a:p>
          <a:p>
            <a:r>
              <a:rPr lang="ko-KR" altLang="en-US" dirty="0"/>
              <a:t>그리고 무슨 일을 하든지 간에 제품이 팔려 나갈 때까지 그것에서 눈을 떼지 마라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6D3C58-84E8-4933-9918-267D175B862E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664070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과거의 판매 실적을 기반으로 </a:t>
            </a:r>
            <a:r>
              <a:rPr lang="ko-KR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머신러닝을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활용하여 판매할 예정인 상품의 최대 매출 달성이 가능한 시간대와 매출을 예상해볼 수 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이전에 판매한 적 없는 신상품 또한 상품 정보를 입력하면 최적의 판매 시간대와 매출을 예측하는 시뮬레이션도 가능하다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 알고리즘을 활용하여 상품 정보를 입력했을 때 자동으로 최적 시간대와 예상 매출액을 고려하여 편성표를 작성해주는 프로그램을 구축한다면 인건비 감소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편성 시간 단축 가능</a:t>
            </a: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매출액 뿐만 아니라 판매량도 예측하여 방송을 준비할 때 물량 확보에 도움이 될 수 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홈쇼핑의 판매 채널이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TV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에 국한된 것이 아니라 스마트폰 어플리케이션으로도 확대되면서 시간의 제약없이 상품만 보고 소비자가 구매를 하기도 한다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모바일 쇼핑 어플리케이션 전면 노출 상품을 조정하여 모바일 쇼핑 어플리케이션을 통한 수익창출의 극대화도 기대할 수 있음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추가적으로 주변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TV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프로그램의 편성정보를 활용하는 방향으로 모델을 확장한다면 주변 프로그램의 시청자를 효과적으로 유입할 수 있는 전략의 수립도 가능할 것이라 기대함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6D3C58-84E8-4933-9918-267D175B862E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067637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ko-KR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기존의 홈쇼핑 편성은 담당자에 의해 주관적인 방법으로 이루어지고 있었는데</a:t>
            </a:r>
            <a:r>
              <a:rPr lang="en-US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2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머신러닝을</a:t>
            </a:r>
            <a:r>
              <a:rPr lang="ko-KR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활용하게 되면 보다 객관적이고 효율적으로 수치에 의해 근거가 명확한 편성을 할 수 있다</a:t>
            </a:r>
            <a:r>
              <a:rPr lang="en-US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</a:p>
          <a:p>
            <a:pPr marL="171450" marR="0" lvl="0" indent="-1714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하지만 과거의 데이터를 기반으로 하기 때문에 코로나 같이 급변하는 상황에 의한 소비 트렌드 변화는 또 다른 대책이 필요하다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171450" marR="0" lvl="0" indent="-1714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TV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홈쇼핑의 경우 상품의 가격이나 </a:t>
            </a:r>
            <a:r>
              <a:rPr lang="ko-KR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품질뿐만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아니라 그 상품을 소개하는 </a:t>
            </a:r>
            <a:r>
              <a:rPr lang="ko-KR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쇼호스트의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방송 진행 역량 또한 매출에 크게 영향을 미칠 수 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(</a:t>
            </a:r>
            <a:r>
              <a:rPr lang="ko-KR" altLang="en-US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쇼호스트가</a:t>
            </a: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상품의 특성을 이해하고 특징과 장점 등을 잘 표현하는 것이 중요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)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171450" marR="0" lvl="0" indent="-1714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ko-KR" altLang="ko-KR" sz="12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6D3C58-84E8-4933-9918-267D175B862E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635459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자라는 무엇이 다를까</a:t>
            </a:r>
            <a:r>
              <a:rPr lang="en-US" altLang="ko-KR" dirty="0"/>
              <a:t>?</a:t>
            </a:r>
          </a:p>
          <a:p>
            <a:r>
              <a:rPr lang="ko-KR" altLang="en-US" dirty="0"/>
              <a:t>다섯 손가락은 공장에</a:t>
            </a:r>
            <a:r>
              <a:rPr lang="en-US" altLang="ko-KR" dirty="0"/>
              <a:t>, </a:t>
            </a:r>
            <a:r>
              <a:rPr lang="ko-KR" altLang="en-US" dirty="0"/>
              <a:t>다섯 손가락은 고객에게 닿아 있어야 한다</a:t>
            </a:r>
            <a:r>
              <a:rPr lang="en-US" altLang="ko-KR" dirty="0"/>
              <a:t>(</a:t>
            </a:r>
            <a:r>
              <a:rPr lang="ko-KR" altLang="en-US" dirty="0" err="1"/>
              <a:t>아만시오</a:t>
            </a:r>
            <a:r>
              <a:rPr lang="ko-KR" altLang="en-US" dirty="0"/>
              <a:t> </a:t>
            </a:r>
            <a:r>
              <a:rPr lang="ko-KR" altLang="en-US" dirty="0" err="1"/>
              <a:t>오르테가</a:t>
            </a:r>
            <a:r>
              <a:rPr lang="ko-KR" altLang="en-US" dirty="0"/>
              <a:t> </a:t>
            </a:r>
            <a:r>
              <a:rPr lang="en-US" altLang="ko-KR" dirty="0" err="1"/>
              <a:t>Amancio</a:t>
            </a:r>
            <a:r>
              <a:rPr lang="en-US" altLang="ko-KR" dirty="0"/>
              <a:t> Ortega)</a:t>
            </a:r>
          </a:p>
          <a:p>
            <a:r>
              <a:rPr lang="en-US" altLang="ko-KR" dirty="0"/>
              <a:t>: </a:t>
            </a:r>
            <a:r>
              <a:rPr lang="ko-KR" altLang="en-US" dirty="0"/>
              <a:t>고객이 구매할 때까지 제품에 생길 수 있는 문제를 제어하라</a:t>
            </a:r>
            <a:endParaRPr lang="en-US" altLang="ko-KR" dirty="0"/>
          </a:p>
          <a:p>
            <a:r>
              <a:rPr lang="en-US" altLang="ko-KR" dirty="0"/>
              <a:t>-&gt;</a:t>
            </a:r>
            <a:r>
              <a:rPr lang="ko-KR" altLang="en-US" dirty="0"/>
              <a:t> 이를 위해 초고속 반응 공급망을 발전시킴</a:t>
            </a:r>
            <a:endParaRPr lang="en-US" altLang="ko-KR" dirty="0"/>
          </a:p>
          <a:p>
            <a:r>
              <a:rPr lang="en-US" altLang="ko-KR" dirty="0"/>
              <a:t>(15</a:t>
            </a:r>
            <a:r>
              <a:rPr lang="ko-KR" altLang="en-US" dirty="0"/>
              <a:t>일 이내에 새로운 의상을 디자인</a:t>
            </a:r>
            <a:r>
              <a:rPr lang="en-US" altLang="ko-KR" dirty="0"/>
              <a:t>, </a:t>
            </a:r>
            <a:r>
              <a:rPr lang="ko-KR" altLang="en-US" dirty="0"/>
              <a:t>생산</a:t>
            </a:r>
            <a:r>
              <a:rPr lang="en-US" altLang="ko-KR" dirty="0"/>
              <a:t>, </a:t>
            </a:r>
            <a:r>
              <a:rPr lang="ko-KR" altLang="en-US" dirty="0"/>
              <a:t>배달하여 전 세계 매장에 진열 가능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ko-KR" altLang="en-US" dirty="0"/>
              <a:t>자라는 규모의 경제를 추구하지 않고 다수의 제품을 소량으로 제조하여 분배하고 디자인과 보관</a:t>
            </a:r>
            <a:r>
              <a:rPr lang="en-US" altLang="ko-KR" dirty="0"/>
              <a:t>, </a:t>
            </a:r>
            <a:r>
              <a:rPr lang="ko-KR" altLang="en-US" dirty="0"/>
              <a:t>분배 및 배송 기능 모두를 외부 파트너들에게 의존하지 않고 자체적으로 관리</a:t>
            </a:r>
            <a:endParaRPr lang="en-US" altLang="ko-KR" dirty="0"/>
          </a:p>
          <a:p>
            <a:r>
              <a:rPr lang="ko-KR" altLang="en-US" dirty="0"/>
              <a:t>생산량의 절반 정도를 자사의 공장에서 생산</a:t>
            </a:r>
            <a:endParaRPr lang="en-US" altLang="ko-KR" dirty="0"/>
          </a:p>
          <a:p>
            <a:r>
              <a:rPr lang="ko-KR" altLang="en-US" dirty="0"/>
              <a:t>자라의 소매점들은 주문하고 물품을 인수하는 시간을 엄격히 준수</a:t>
            </a:r>
            <a:endParaRPr lang="en-US" altLang="ko-KR" dirty="0"/>
          </a:p>
          <a:p>
            <a:r>
              <a:rPr lang="ko-KR" altLang="en-US" dirty="0"/>
              <a:t>제품이 품절되는 것을 묵인하며 심지어 권장 하기도 함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&lt;</a:t>
            </a:r>
            <a:r>
              <a:rPr lang="ko-KR" altLang="en-US" dirty="0"/>
              <a:t>자라의 세 가지 원칙</a:t>
            </a:r>
            <a:r>
              <a:rPr lang="en-US" altLang="ko-KR" dirty="0"/>
              <a:t>&gt;</a:t>
            </a:r>
          </a:p>
          <a:p>
            <a:pPr marL="228600" indent="-228600">
              <a:buAutoNum type="arabicPeriod"/>
            </a:pPr>
            <a:r>
              <a:rPr lang="ko-KR" altLang="en-US" dirty="0"/>
              <a:t>커뮤니케이션 루프를 폐쇄하라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ko-KR" altLang="en-US" dirty="0"/>
              <a:t>리듬을 엄수하라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ko-KR" altLang="en-US" dirty="0"/>
              <a:t>자산을 수단으로 활용하라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각각의 원칙 하나만으로도 회사 공급망의 반응성을 향상시킬 수 있다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그러나 이 원칙들은 서로를 보강하므로 함께 적용하면 더 효과적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r>
              <a:rPr lang="ko-KR" altLang="en-US" dirty="0"/>
              <a:t>한 손은 공장과 또 다른 한 손은 고객들과 접촉하라</a:t>
            </a:r>
            <a:endParaRPr lang="en-US" altLang="ko-KR" dirty="0"/>
          </a:p>
          <a:p>
            <a:r>
              <a:rPr lang="ko-KR" altLang="en-US" dirty="0"/>
              <a:t>또한 한 손이 다른 손을 도울 수 있도록 만들기 위해 가능한 모든 일을 하라</a:t>
            </a:r>
            <a:endParaRPr lang="en-US" altLang="ko-KR" dirty="0"/>
          </a:p>
          <a:p>
            <a:r>
              <a:rPr lang="ko-KR" altLang="en-US" dirty="0"/>
              <a:t>그리고 무슨 일을 하든지 간에 제품이 팔려 나갈 때까지 그것에서 눈을 떼지 마라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6D3C58-84E8-4933-9918-267D175B862E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53312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협업 욕구 뒤에 숨은 동인을 찾아서</a:t>
            </a:r>
            <a:r>
              <a:rPr lang="en-US" altLang="ko-KR" dirty="0"/>
              <a:t>&gt;</a:t>
            </a:r>
          </a:p>
          <a:p>
            <a:r>
              <a:rPr lang="ko-KR" altLang="en-US" dirty="0"/>
              <a:t>비즈니스 모델은 상호이해와 실행내용을 신속하게 확립하고 성과를 측정하는 체계를 제공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&lt;</a:t>
            </a:r>
            <a:r>
              <a:rPr lang="ko-KR" altLang="en-US" dirty="0"/>
              <a:t>파트너십을 위한 파트너십은 없다</a:t>
            </a:r>
            <a:r>
              <a:rPr lang="en-US" altLang="ko-KR" dirty="0"/>
              <a:t>&gt;</a:t>
            </a:r>
          </a:p>
          <a:p>
            <a:r>
              <a:rPr lang="ko-KR" altLang="en-US" dirty="0"/>
              <a:t>회사들이 파트너를 만들지 않고 독자적으로 일했을 때에 달성할 수 있는 것보다 실질적으로 더 나은 결과를 만들어 낼 때에만 파트너십의 존재가치가 유효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“</a:t>
            </a:r>
            <a:r>
              <a:rPr lang="ko-KR" altLang="en-US" dirty="0"/>
              <a:t>성공 가능성을 높이려면 가능성이 높은 관계들을 겨냥하여 기대치를 그쪽으로 정렬시키는 방법을 찾자</a:t>
            </a:r>
            <a:r>
              <a:rPr lang="en-US" altLang="ko-KR" dirty="0"/>
              <a:t>”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6D3C58-84E8-4933-9918-267D175B862E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40311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협업 욕구 뒤에 숨은 동인을 찾아서</a:t>
            </a:r>
            <a:r>
              <a:rPr lang="en-US" altLang="ko-KR" dirty="0"/>
              <a:t>&gt;</a:t>
            </a:r>
          </a:p>
          <a:p>
            <a:r>
              <a:rPr lang="ko-KR" altLang="en-US" dirty="0"/>
              <a:t>비즈니스 모델은 상호이해와 실행내용을 신속하게 확립하고 성과를 측정하는 체계를 제공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&lt;</a:t>
            </a:r>
            <a:r>
              <a:rPr lang="ko-KR" altLang="en-US" dirty="0"/>
              <a:t>파트너십을 위한 파트너십은 없다</a:t>
            </a:r>
            <a:r>
              <a:rPr lang="en-US" altLang="ko-KR" dirty="0"/>
              <a:t>&gt;</a:t>
            </a:r>
          </a:p>
          <a:p>
            <a:r>
              <a:rPr lang="ko-KR" altLang="en-US" dirty="0"/>
              <a:t>회사들이 파트너를 만들지 않고 독자적으로 일했을 때에 달성할 수 있는 것보다 실질적으로 더 나은 결과를 만들어 낼 때에만 파트너십의 존재가치가 유효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“</a:t>
            </a:r>
            <a:r>
              <a:rPr lang="ko-KR" altLang="en-US" dirty="0"/>
              <a:t>성공 가능성을 높이려면 가능성이 높은 관계들을 겨냥하여 기대치를 그쪽으로 정렬시키는 방법을 찾자</a:t>
            </a:r>
            <a:r>
              <a:rPr lang="en-US" altLang="ko-KR" dirty="0"/>
              <a:t>”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6D3C58-84E8-4933-9918-267D175B862E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84411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협업 욕구 뒤에 숨은 동인을 찾아서</a:t>
            </a:r>
            <a:r>
              <a:rPr lang="en-US" altLang="ko-KR" dirty="0"/>
              <a:t>&gt;</a:t>
            </a:r>
          </a:p>
          <a:p>
            <a:r>
              <a:rPr lang="ko-KR" altLang="en-US" dirty="0"/>
              <a:t>비즈니스 모델은 상호이해와 실행내용을 신속하게 확립하고 성과를 측정하는 체계를 제공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&lt;</a:t>
            </a:r>
            <a:r>
              <a:rPr lang="ko-KR" altLang="en-US" dirty="0"/>
              <a:t>파트너십을 위한 파트너십은 없다</a:t>
            </a:r>
            <a:r>
              <a:rPr lang="en-US" altLang="ko-KR" dirty="0"/>
              <a:t>&gt;</a:t>
            </a:r>
          </a:p>
          <a:p>
            <a:r>
              <a:rPr lang="ko-KR" altLang="en-US" dirty="0"/>
              <a:t>회사들이 파트너를 만들지 않고 독자적으로 일했을 때에 달성할 수 있는 것보다 실질적으로 더 나은 결과를 만들어 낼 때에만 파트너십의 존재가치가 유효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“</a:t>
            </a:r>
            <a:r>
              <a:rPr lang="ko-KR" altLang="en-US" dirty="0"/>
              <a:t>성공 가능성을 높이려면 가능성이 높은 관계들을 겨냥하여 기대치를 그쪽으로 정렬시키는 방법을 찾자</a:t>
            </a:r>
            <a:r>
              <a:rPr lang="en-US" altLang="ko-KR" dirty="0"/>
              <a:t>”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6D3C58-84E8-4933-9918-267D175B862E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07550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협업 욕구 뒤에 숨은 동인을 찾아서</a:t>
            </a:r>
            <a:r>
              <a:rPr lang="en-US" altLang="ko-KR" dirty="0"/>
              <a:t>&gt;</a:t>
            </a:r>
          </a:p>
          <a:p>
            <a:r>
              <a:rPr lang="ko-KR" altLang="en-US" dirty="0"/>
              <a:t>비즈니스 모델은 상호이해와 실행내용을 신속하게 확립하고 성과를 측정하는 체계를 제공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&lt;</a:t>
            </a:r>
            <a:r>
              <a:rPr lang="ko-KR" altLang="en-US" dirty="0"/>
              <a:t>파트너십을 위한 파트너십은 없다</a:t>
            </a:r>
            <a:r>
              <a:rPr lang="en-US" altLang="ko-KR" dirty="0"/>
              <a:t>&gt;</a:t>
            </a:r>
          </a:p>
          <a:p>
            <a:r>
              <a:rPr lang="ko-KR" altLang="en-US" dirty="0"/>
              <a:t>회사들이 파트너를 만들지 않고 독자적으로 일했을 때에 달성할 수 있는 것보다 실질적으로 더 나은 결과를 만들어 낼 때에만 파트너십의 존재가치가 유효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“</a:t>
            </a:r>
            <a:r>
              <a:rPr lang="ko-KR" altLang="en-US" dirty="0"/>
              <a:t>성공 가능성을 높이려면 가능성이 높은 관계들을 겨냥하여 기대치를 그쪽으로 정렬시키는 방법을 찾자</a:t>
            </a:r>
            <a:r>
              <a:rPr lang="en-US" altLang="ko-KR" dirty="0"/>
              <a:t>”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6D3C58-84E8-4933-9918-267D175B862E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76842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협업 욕구 뒤에 숨은 동인을 찾아서</a:t>
            </a:r>
            <a:r>
              <a:rPr lang="en-US" altLang="ko-KR" dirty="0"/>
              <a:t>&gt;</a:t>
            </a:r>
          </a:p>
          <a:p>
            <a:r>
              <a:rPr lang="ko-KR" altLang="en-US" dirty="0"/>
              <a:t>비즈니스 모델은 상호이해와 실행내용을 신속하게 확립하고 성과를 측정하는 체계를 제공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&lt;</a:t>
            </a:r>
            <a:r>
              <a:rPr lang="ko-KR" altLang="en-US" dirty="0"/>
              <a:t>파트너십을 위한 파트너십은 없다</a:t>
            </a:r>
            <a:r>
              <a:rPr lang="en-US" altLang="ko-KR" dirty="0"/>
              <a:t>&gt;</a:t>
            </a:r>
          </a:p>
          <a:p>
            <a:r>
              <a:rPr lang="ko-KR" altLang="en-US" dirty="0"/>
              <a:t>회사들이 파트너를 만들지 않고 독자적으로 일했을 때에 달성할 수 있는 것보다 실질적으로 더 나은 결과를 만들어 낼 때에만 파트너십의 존재가치가 유효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“</a:t>
            </a:r>
            <a:r>
              <a:rPr lang="ko-KR" altLang="en-US" dirty="0"/>
              <a:t>성공 가능성을 높이려면 가능성이 높은 관계들을 겨냥하여 기대치를 그쪽으로 정렬시키는 방법을 찾자</a:t>
            </a:r>
            <a:r>
              <a:rPr lang="en-US" altLang="ko-KR" dirty="0"/>
              <a:t>”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6D3C58-84E8-4933-9918-267D175B862E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54566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협업 욕구 뒤에 숨은 동인을 찾아서</a:t>
            </a:r>
            <a:r>
              <a:rPr lang="en-US" altLang="ko-KR" dirty="0"/>
              <a:t>&gt;</a:t>
            </a:r>
          </a:p>
          <a:p>
            <a:r>
              <a:rPr lang="ko-KR" altLang="en-US" dirty="0"/>
              <a:t>비즈니스 모델은 상호이해와 실행내용을 신속하게 확립하고 성과를 측정하는 체계를 제공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&lt;</a:t>
            </a:r>
            <a:r>
              <a:rPr lang="ko-KR" altLang="en-US" dirty="0"/>
              <a:t>파트너십을 위한 파트너십은 없다</a:t>
            </a:r>
            <a:r>
              <a:rPr lang="en-US" altLang="ko-KR" dirty="0"/>
              <a:t>&gt;</a:t>
            </a:r>
          </a:p>
          <a:p>
            <a:r>
              <a:rPr lang="ko-KR" altLang="en-US" dirty="0"/>
              <a:t>회사들이 파트너를 만들지 않고 독자적으로 일했을 때에 달성할 수 있는 것보다 실질적으로 더 나은 결과를 만들어 낼 때에만 파트너십의 존재가치가 유효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“</a:t>
            </a:r>
            <a:r>
              <a:rPr lang="ko-KR" altLang="en-US" dirty="0"/>
              <a:t>성공 가능성을 높이려면 가능성이 높은 관계들을 겨냥하여 기대치를 그쪽으로 정렬시키는 방법을 찾자</a:t>
            </a:r>
            <a:r>
              <a:rPr lang="en-US" altLang="ko-KR" dirty="0"/>
              <a:t>”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6D3C58-84E8-4933-9918-267D175B862E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87588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협업 욕구 뒤에 숨은 동인을 찾아서</a:t>
            </a:r>
            <a:r>
              <a:rPr lang="en-US" altLang="ko-KR" dirty="0"/>
              <a:t>&gt;</a:t>
            </a:r>
          </a:p>
          <a:p>
            <a:r>
              <a:rPr lang="ko-KR" altLang="en-US" dirty="0"/>
              <a:t>비즈니스 모델은 상호이해와 실행내용을 신속하게 확립하고 성과를 측정하는 체계를 제공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&lt;</a:t>
            </a:r>
            <a:r>
              <a:rPr lang="ko-KR" altLang="en-US" dirty="0"/>
              <a:t>파트너십을 위한 파트너십은 없다</a:t>
            </a:r>
            <a:r>
              <a:rPr lang="en-US" altLang="ko-KR" dirty="0"/>
              <a:t>&gt;</a:t>
            </a:r>
          </a:p>
          <a:p>
            <a:r>
              <a:rPr lang="ko-KR" altLang="en-US" dirty="0"/>
              <a:t>회사들이 파트너를 만들지 않고 독자적으로 일했을 때에 달성할 수 있는 것보다 실질적으로 더 나은 결과를 만들어 낼 때에만 파트너십의 존재가치가 유효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“</a:t>
            </a:r>
            <a:r>
              <a:rPr lang="ko-KR" altLang="en-US" dirty="0"/>
              <a:t>성공 가능성을 높이려면 가능성이 높은 관계들을 겨냥하여 기대치를 그쪽으로 정렬시키는 방법을 찾자</a:t>
            </a:r>
            <a:r>
              <a:rPr lang="en-US" altLang="ko-KR" dirty="0"/>
              <a:t>”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6D3C58-84E8-4933-9918-267D175B862E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27262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7F69FA-5FB4-4FEE-8CA8-D57CAACADB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789065D-37C8-4A2B-86E5-DB31E66220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4F72EC-01A5-42B6-91C0-B013EC94B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D2170-A6C2-40EB-9A06-FAA82FD65234}" type="datetime1">
              <a:rPr lang="ko-KR" altLang="en-US" smtClean="0"/>
              <a:t>2020-09-27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B448D1B-92E6-4647-86B8-236D5D36A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8C135EF-F654-4126-8CCC-0455396C4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9C2E4-B7F8-4645-B487-2B4DF5F757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34227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30EEA4-26E1-4E4E-B6D6-0ACF2B40D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176896E-87FF-4589-9772-18BB38DADD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AD85B14-CBE0-41E9-8384-0EFE58E8D1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B618F9-80B3-4152-9090-A16D8DD9DA28}" type="datetime1">
              <a:rPr lang="ko-KR" altLang="en-US" smtClean="0"/>
              <a:t>2020-09-27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764D3A8-3D6A-4ECA-988D-1010E00E9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6D5E0FA-4A45-40FE-BD8C-B51717C3D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9C2E4-B7F8-4645-B487-2B4DF5F757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60611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CB340C8-9FB7-427A-B83E-1E9EA492AE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D0FDF82-B8D9-4D10-B408-356419F829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82A363B-4E4F-4631-B075-C6BE97EA6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5C30E-7B49-4D91-99E6-934BAE3217FB}" type="datetime1">
              <a:rPr lang="ko-KR" altLang="en-US" smtClean="0"/>
              <a:t>2020-09-27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0DB3361-2BD1-465F-B141-5CA0EF437B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FB2A128-D246-4A5B-B8A5-BD4588F80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9C2E4-B7F8-4645-B487-2B4DF5F757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43991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385E4F-60B4-4AC7-8851-888B30179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3323C74-7890-44CB-B891-33ED59A89E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4B5D9D6-F8E4-4FF3-8CFE-8FDD6D97E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65723-FD42-44AC-B7DB-D48BE4BDEA59}" type="datetime1">
              <a:rPr lang="ko-KR" altLang="en-US" smtClean="0"/>
              <a:t>2020-09-27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D9198C5-E634-4FCD-96B8-5E89AEF455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188B43D-A513-4971-975B-1D0BE245D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9C2E4-B7F8-4645-B487-2B4DF5F757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91783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83C4D6-ED44-4583-9D75-90BD73E916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C8DE1CD-E766-45FB-9FC9-14FDF28961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BC6697-1484-4C53-8B61-469CA24B7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6D519-5B66-475F-A10B-9914D982E3A5}" type="datetime1">
              <a:rPr lang="ko-KR" altLang="en-US" smtClean="0"/>
              <a:t>2020-09-27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8AC6FD0-221A-44AB-9C4F-8136176187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6C5AAA-6BFD-4602-A5EC-18C262CDA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9C2E4-B7F8-4645-B487-2B4DF5F757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63158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44AE9C-5344-4BFB-B66A-D2B0B2EF5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E82B1CF-F7FD-4474-B17A-E01705C19B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7A475EE-138F-4C5B-B00F-0ADCCD8F72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B97282A-38F3-4F52-84A1-D66F1BE03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D9CD5-3896-49D8-AC27-0860934404C9}" type="datetime1">
              <a:rPr lang="ko-KR" altLang="en-US" smtClean="0"/>
              <a:t>2020-09-27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E3A35C4-F293-4733-91D2-4582685D1D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6CA521B-7E95-401F-BD97-56B121337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9C2E4-B7F8-4645-B487-2B4DF5F757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74201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E220D4-2FA1-4755-BCDD-621E73D57D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8C2C7D2-1F78-4BBB-BBF9-C3719AC16F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7017844-D9F2-40EC-85A0-8560F716C7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85A88E4-D07B-4BA2-AB43-E1AE5A3A7C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9B3A0F4-1B3E-421A-BBA6-08386BBC73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EDB3B83-2144-47AA-BE8D-B046AFE52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45634-CBD2-45A5-B415-528730BEC77A}" type="datetime1">
              <a:rPr lang="ko-KR" altLang="en-US" smtClean="0"/>
              <a:t>2020-09-27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FCC19B5-50A2-44AC-B900-6BE70DCE9E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CE034C7-5BAD-4E33-BA8B-6CDC70786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9C2E4-B7F8-4645-B487-2B4DF5F757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82568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21A940-0E01-47FB-86F9-3AE50713A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639C4EC-3032-4378-98C2-6E8E9392D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3E47E-085B-4EFB-833F-4F11FDEB6E71}" type="datetime1">
              <a:rPr lang="ko-KR" altLang="en-US" smtClean="0"/>
              <a:t>2020-09-27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0A8A47B-BAA0-48B9-8728-88165C85E9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DBF511F-9A02-44C4-9F88-A24E1F9DC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9C2E4-B7F8-4645-B487-2B4DF5F757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46073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6D97ECB-9442-4A7E-9F0A-DD56E24DD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A5748-C77F-4E94-8C7B-43E721528245}" type="datetime1">
              <a:rPr lang="ko-KR" altLang="en-US" smtClean="0"/>
              <a:t>2020-09-27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04D168A-455F-4FC0-8145-225F08EA14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DF2660D-9628-4E13-BEF4-CF01176A6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9C2E4-B7F8-4645-B487-2B4DF5F757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18083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732079-A44F-4900-9D67-3C914B5DC8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88CB9DA-DB83-4590-92DF-C6500D2D4E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BE30EAD-7D33-45B6-B1F3-B0D9B027EE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B112AF2-A8F8-4F9A-8AE6-FD8581B321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44F5A-727F-4F28-9080-B820B57477E1}" type="datetime1">
              <a:rPr lang="ko-KR" altLang="en-US" smtClean="0"/>
              <a:t>2020-09-27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550647-A463-4FDA-8E77-26AC3287C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0231CCB-2F05-4076-AB03-56F60D2E14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9C2E4-B7F8-4645-B487-2B4DF5F757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33270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0161C6-A0CE-4D69-9D25-C5DACB3880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F5C41B5-0080-409A-BAB8-81963D03C6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1218B16-02BF-4733-9B79-A11999CBF6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5F6429D-1453-4EAF-B20E-E958D2134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32B0C-DA3B-4444-BF9C-EE67708FB314}" type="datetime1">
              <a:rPr lang="ko-KR" altLang="en-US" smtClean="0"/>
              <a:t>2020-09-27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6CE34D0-CE28-47B3-B9C7-0DC7C3033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E244CA9-7C26-4A95-B543-04D4DBDA9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9C2E4-B7F8-4645-B487-2B4DF5F757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5517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B7D6A44-DD3B-4F51-A7F4-CBC4C9A00B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A95E868-30E0-42F7-B20A-733A9DDD5C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F2D97EA-026C-4719-AECD-CD07F9F613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3A4BEF-A4DE-45DD-9DFC-789816328736}" type="datetime1">
              <a:rPr lang="ko-KR" altLang="en-US" smtClean="0"/>
              <a:t>2020-09-27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91062A-597C-49B2-9ED7-FF127AEE36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097E73-0343-4763-8789-D34FEA135A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69C2E4-B7F8-4645-B487-2B4DF5F757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1688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microsoft.com/office/2007/relationships/hdphoto" Target="../media/hdphoto4.wdp"/><Relationship Id="rId5" Type="http://schemas.openxmlformats.org/officeDocument/2006/relationships/image" Target="../media/image11.png"/><Relationship Id="rId4" Type="http://schemas.openxmlformats.org/officeDocument/2006/relationships/chart" Target="../charts/char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microsoft.com/office/2007/relationships/hdphoto" Target="../media/hdphoto4.wdp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microsoft.com/office/2007/relationships/hdphoto" Target="../media/hdphoto5.wdp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microsoft.com/office/2007/relationships/hdphoto" Target="../media/hdphoto4.wdp"/><Relationship Id="rId5" Type="http://schemas.openxmlformats.org/officeDocument/2006/relationships/image" Target="../media/image11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microsoft.com/office/2007/relationships/hdphoto" Target="../media/hdphoto4.wdp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sv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sv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7.png"/><Relationship Id="rId4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png"/><Relationship Id="rId5" Type="http://schemas.microsoft.com/office/2007/relationships/hdphoto" Target="../media/hdphoto3.wdp"/><Relationship Id="rId4" Type="http://schemas.openxmlformats.org/officeDocument/2006/relationships/image" Target="../media/image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1.png"/><Relationship Id="rId4" Type="http://schemas.openxmlformats.org/officeDocument/2006/relationships/image" Target="../media/image2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microsoft.com/office/2007/relationships/hdphoto" Target="../media/hdphoto3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 descr="노트북, 실내, 테이블, 컴퓨터이(가) 표시된 사진&#10;&#10;자동 생성된 설명">
            <a:extLst>
              <a:ext uri="{FF2B5EF4-FFF2-40B4-BE49-F238E27FC236}">
                <a16:creationId xmlns:a16="http://schemas.microsoft.com/office/drawing/2014/main" id="{F1603EA5-9195-4DB3-B054-02AF9C767E5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intStrokes/>
                    </a14:imgEffect>
                    <a14:imgEffect>
                      <a14:saturation sat="6600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effectLst/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FB7EA5D-92CC-4F7F-B883-DDB15FBEC37C}"/>
              </a:ext>
            </a:extLst>
          </p:cNvPr>
          <p:cNvSpPr txBox="1"/>
          <p:nvPr/>
        </p:nvSpPr>
        <p:spPr>
          <a:xfrm>
            <a:off x="329184" y="2458852"/>
            <a:ext cx="9305146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500" b="1" dirty="0">
                <a:effectLst/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랜덤 </a:t>
            </a:r>
            <a:r>
              <a:rPr lang="ko-KR" altLang="en-US" sz="3500" b="1" dirty="0" err="1">
                <a:effectLst/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포레스트를</a:t>
            </a:r>
            <a:r>
              <a:rPr lang="ko-KR" altLang="en-US" sz="3500" b="1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</a:t>
            </a:r>
            <a:r>
              <a:rPr lang="ko-KR" altLang="en-US" sz="3500" b="1" dirty="0">
                <a:effectLst/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활용한 </a:t>
            </a:r>
            <a:endParaRPr lang="en-US" altLang="ko-KR" sz="3500" b="1" dirty="0">
              <a:effectLst/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endParaRPr lang="en-US" altLang="ko-KR" sz="500" b="1" dirty="0">
              <a:effectLst/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r>
              <a:rPr lang="ko-KR" altLang="en-US" sz="3500" b="1" dirty="0">
                <a:effectLst/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홈쇼핑 매출 예측 및 시간대별 편성 최적화 방안 도출</a:t>
            </a:r>
            <a:endParaRPr lang="ko-KR" altLang="en-US" sz="35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28272BB-9402-4231-BB5D-F0A266C0140D}"/>
              </a:ext>
            </a:extLst>
          </p:cNvPr>
          <p:cNvSpPr txBox="1"/>
          <p:nvPr/>
        </p:nvSpPr>
        <p:spPr>
          <a:xfrm>
            <a:off x="8823828" y="5517367"/>
            <a:ext cx="336817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팀장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: 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박성진 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(skssjek22@naver.com)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endParaRPr lang="en-US" altLang="ko-KR" sz="1400" dirty="0">
              <a:solidFill>
                <a:schemeClr val="bg2">
                  <a:lumMod val="2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김도희 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(emma970326@naver.com)</a:t>
            </a:r>
          </a:p>
          <a:p>
            <a:r>
              <a:rPr lang="ko-KR" altLang="en-US" sz="1400" dirty="0" err="1">
                <a:solidFill>
                  <a:schemeClr val="bg2">
                    <a:lumMod val="2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임유경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(bella3425@naver.com)</a:t>
            </a:r>
          </a:p>
          <a:p>
            <a:r>
              <a:rPr lang="ko-KR" altLang="en-US" sz="1400" dirty="0" err="1">
                <a:solidFill>
                  <a:schemeClr val="bg2">
                    <a:lumMod val="2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장서영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(tjdud6925@naver.com)</a:t>
            </a:r>
          </a:p>
          <a:p>
            <a:r>
              <a:rPr lang="ko-KR" altLang="en-US" sz="1400" dirty="0" err="1">
                <a:solidFill>
                  <a:schemeClr val="bg2">
                    <a:lumMod val="2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최가연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(chlrkdus4819@gmail.com)</a:t>
            </a:r>
            <a:endParaRPr lang="ko-KR" altLang="en-US" sz="1400" dirty="0">
              <a:solidFill>
                <a:schemeClr val="bg2">
                  <a:lumMod val="2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B3C123B-3AFE-4376-A7FC-3D4F6EA15568}"/>
              </a:ext>
            </a:extLst>
          </p:cNvPr>
          <p:cNvSpPr txBox="1"/>
          <p:nvPr/>
        </p:nvSpPr>
        <p:spPr>
          <a:xfrm>
            <a:off x="329184" y="3809688"/>
            <a:ext cx="4608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데이터분석 분야</a:t>
            </a:r>
            <a:r>
              <a:rPr lang="en-US" altLang="ko-KR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_</a:t>
            </a:r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챔피언리그</a:t>
            </a:r>
            <a:r>
              <a:rPr lang="en-US" altLang="ko-KR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_ </a:t>
            </a:r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포효하는 고양이팀</a:t>
            </a:r>
            <a:endParaRPr lang="en-US" altLang="ko-KR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59EDA56F-0518-48E9-BAF9-61D72F477007}"/>
              </a:ext>
            </a:extLst>
          </p:cNvPr>
          <p:cNvCxnSpPr>
            <a:cxnSpLocks/>
          </p:cNvCxnSpPr>
          <p:nvPr/>
        </p:nvCxnSpPr>
        <p:spPr>
          <a:xfrm>
            <a:off x="0" y="1703458"/>
            <a:ext cx="739355" cy="0"/>
          </a:xfrm>
          <a:prstGeom prst="line">
            <a:avLst/>
          </a:prstGeom>
          <a:ln w="4445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id="{424C8F58-6A22-43B7-9EF7-82C71718F217}"/>
              </a:ext>
            </a:extLst>
          </p:cNvPr>
          <p:cNvSpPr/>
          <p:nvPr/>
        </p:nvSpPr>
        <p:spPr>
          <a:xfrm>
            <a:off x="563087" y="1322458"/>
            <a:ext cx="4054976" cy="761999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83EB720-F1CA-438C-9982-C8963C6800DE}"/>
              </a:ext>
            </a:extLst>
          </p:cNvPr>
          <p:cNvSpPr txBox="1"/>
          <p:nvPr/>
        </p:nvSpPr>
        <p:spPr>
          <a:xfrm>
            <a:off x="763192" y="1508107"/>
            <a:ext cx="37557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&lt; NS Shop   </a:t>
            </a:r>
            <a:r>
              <a:rPr lang="ko-KR" altLang="en-US" sz="2400" dirty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데이터 분석 </a:t>
            </a:r>
            <a:r>
              <a:rPr lang="en-US" altLang="ko-KR" sz="2400" dirty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&gt;</a:t>
            </a:r>
            <a:endParaRPr lang="ko-KR" altLang="en-US" sz="2400" dirty="0">
              <a:solidFill>
                <a:schemeClr val="bg1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92483A6-3FB8-4DE7-97BE-7F20DE4EA717}"/>
              </a:ext>
            </a:extLst>
          </p:cNvPr>
          <p:cNvSpPr txBox="1"/>
          <p:nvPr/>
        </p:nvSpPr>
        <p:spPr>
          <a:xfrm>
            <a:off x="2233983" y="1352774"/>
            <a:ext cx="6019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23292716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29A06F8-D18D-4D99-847C-4A633DB86A4F}"/>
              </a:ext>
            </a:extLst>
          </p:cNvPr>
          <p:cNvSpPr txBox="1"/>
          <p:nvPr/>
        </p:nvSpPr>
        <p:spPr>
          <a:xfrm>
            <a:off x="449463" y="496714"/>
            <a:ext cx="379827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>
                <a:solidFill>
                  <a:srgbClr val="262626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데이터 전 처리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F793267-3906-49C2-94C6-8C9439808AB5}"/>
              </a:ext>
            </a:extLst>
          </p:cNvPr>
          <p:cNvSpPr/>
          <p:nvPr/>
        </p:nvSpPr>
        <p:spPr>
          <a:xfrm>
            <a:off x="1" y="450548"/>
            <a:ext cx="347472" cy="64633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78F465A-74A3-43FE-A275-708DE0210430}"/>
              </a:ext>
            </a:extLst>
          </p:cNvPr>
          <p:cNvSpPr txBox="1"/>
          <p:nvPr/>
        </p:nvSpPr>
        <p:spPr>
          <a:xfrm>
            <a:off x="521463" y="1314619"/>
            <a:ext cx="75036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C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데이터 시각화</a:t>
            </a:r>
            <a:endParaRPr lang="ko-KR" altLang="en-US" sz="1800" dirty="0">
              <a:solidFill>
                <a:srgbClr val="C00000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endParaRPr lang="en-US" altLang="ko-KR" dirty="0">
              <a:solidFill>
                <a:srgbClr val="C00000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1F22588-7763-4C07-A1D0-81565F415C22}"/>
              </a:ext>
            </a:extLst>
          </p:cNvPr>
          <p:cNvSpPr/>
          <p:nvPr/>
        </p:nvSpPr>
        <p:spPr>
          <a:xfrm>
            <a:off x="449463" y="1355285"/>
            <a:ext cx="72000" cy="288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C00000"/>
              </a:solidFill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6144229B-BFCA-4B32-B885-96B3478FCC55}"/>
              </a:ext>
            </a:extLst>
          </p:cNvPr>
          <p:cNvGrpSpPr/>
          <p:nvPr/>
        </p:nvGrpSpPr>
        <p:grpSpPr>
          <a:xfrm>
            <a:off x="11127299" y="6421779"/>
            <a:ext cx="3468624" cy="411617"/>
            <a:chOff x="3268760" y="734508"/>
            <a:chExt cx="3468624" cy="41161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B02B558-056E-4818-BD24-14FDEE23BE4B}"/>
                </a:ext>
              </a:extLst>
            </p:cNvPr>
            <p:cNvSpPr txBox="1"/>
            <p:nvPr/>
          </p:nvSpPr>
          <p:spPr>
            <a:xfrm>
              <a:off x="3268760" y="822960"/>
              <a:ext cx="3468624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>
                  <a:solidFill>
                    <a:srgbClr val="FF0000"/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NS</a:t>
              </a:r>
              <a:r>
                <a:rPr lang="en-US" altLang="ko-KR" sz="15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 Shop</a:t>
              </a:r>
              <a:endParaRPr lang="ko-KR" altLang="en-US" sz="15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ABCB031-1CEB-4323-B572-EA780698849E}"/>
                </a:ext>
              </a:extLst>
            </p:cNvPr>
            <p:cNvSpPr txBox="1"/>
            <p:nvPr/>
          </p:nvSpPr>
          <p:spPr>
            <a:xfrm>
              <a:off x="4005316" y="734508"/>
              <a:ext cx="984504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+</a:t>
              </a:r>
              <a:endParaRPr lang="ko-KR" altLang="en-US" sz="15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2854AAAB-F3A3-4FF4-BA82-753CB180D293}"/>
              </a:ext>
            </a:extLst>
          </p:cNvPr>
          <p:cNvSpPr txBox="1"/>
          <p:nvPr/>
        </p:nvSpPr>
        <p:spPr>
          <a:xfrm>
            <a:off x="744003" y="1792743"/>
            <a:ext cx="49430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&lt; 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요일에 따른 취급액의 변화 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311A86-227D-4D3A-9AFF-BD232C84D066}"/>
              </a:ext>
            </a:extLst>
          </p:cNvPr>
          <p:cNvSpPr txBox="1"/>
          <p:nvPr/>
        </p:nvSpPr>
        <p:spPr>
          <a:xfrm>
            <a:off x="6601930" y="1792743"/>
            <a:ext cx="49430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&lt; 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상품군에 따른 취급액의 변화 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&gt;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897B2417-2EB1-403B-BFC4-36CE10750D0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27263" y="2157801"/>
            <a:ext cx="5151115" cy="3318410"/>
          </a:xfrm>
          <a:prstGeom prst="rect">
            <a:avLst/>
          </a:prstGeom>
        </p:spPr>
      </p:pic>
      <p:graphicFrame>
        <p:nvGraphicFramePr>
          <p:cNvPr id="22" name="차트 21">
            <a:extLst>
              <a:ext uri="{FF2B5EF4-FFF2-40B4-BE49-F238E27FC236}">
                <a16:creationId xmlns:a16="http://schemas.microsoft.com/office/drawing/2014/main" id="{42922FBB-4D18-4F41-B02B-100FFE5BB8B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61299328"/>
              </p:ext>
            </p:extLst>
          </p:nvPr>
        </p:nvGraphicFramePr>
        <p:xfrm>
          <a:off x="6413624" y="2297175"/>
          <a:ext cx="5151115" cy="30396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C73D7CAB-8556-4D7A-BE7B-BB8D50F62019}"/>
              </a:ext>
            </a:extLst>
          </p:cNvPr>
          <p:cNvSpPr txBox="1"/>
          <p:nvPr/>
        </p:nvSpPr>
        <p:spPr>
          <a:xfrm>
            <a:off x="1022282" y="5837012"/>
            <a:ext cx="4361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 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요일에 따른 취급액의 변화는 크지 않음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363A86B-35F5-4164-9E51-AED6FC5374EA}"/>
              </a:ext>
            </a:extLst>
          </p:cNvPr>
          <p:cNvSpPr txBox="1"/>
          <p:nvPr/>
        </p:nvSpPr>
        <p:spPr>
          <a:xfrm>
            <a:off x="6808644" y="5837012"/>
            <a:ext cx="4361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 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농수축의 취급액이 압도적으로 높음</a:t>
            </a: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1BC9A53F-7046-4229-9028-87E878BA1C7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786" b="89908" l="6829" r="89919">
                        <a14:foregroundMark x1="30569" y1="64220" x2="30569" y2="64220"/>
                        <a14:foregroundMark x1="66829" y1="65138" x2="66829" y2="65138"/>
                        <a14:foregroundMark x1="51382" y1="69419" x2="51382" y2="69419"/>
                        <a14:foregroundMark x1="6829" y1="48012" x2="6829" y2="4801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57831" y="2110641"/>
            <a:ext cx="715617" cy="1214707"/>
          </a:xfrm>
          <a:prstGeom prst="rect">
            <a:avLst/>
          </a:prstGeom>
        </p:spPr>
      </p:pic>
      <p:sp>
        <p:nvSpPr>
          <p:cNvPr id="31" name="직사각형 30">
            <a:extLst>
              <a:ext uri="{FF2B5EF4-FFF2-40B4-BE49-F238E27FC236}">
                <a16:creationId xmlns:a16="http://schemas.microsoft.com/office/drawing/2014/main" id="{D1594E5A-20CC-449C-B241-EF8863329E87}"/>
              </a:ext>
            </a:extLst>
          </p:cNvPr>
          <p:cNvSpPr/>
          <p:nvPr/>
        </p:nvSpPr>
        <p:spPr>
          <a:xfrm rot="5400000">
            <a:off x="643575" y="3750146"/>
            <a:ext cx="200856" cy="133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66A8A2C-C6E6-4C32-AA67-77EE14429C70}"/>
              </a:ext>
            </a:extLst>
          </p:cNvPr>
          <p:cNvSpPr txBox="1"/>
          <p:nvPr/>
        </p:nvSpPr>
        <p:spPr>
          <a:xfrm>
            <a:off x="521463" y="3686601"/>
            <a:ext cx="3474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/>
              <a:t>취</a:t>
            </a:r>
            <a:endParaRPr lang="en-US" altLang="ko-KR" sz="800" dirty="0"/>
          </a:p>
          <a:p>
            <a:r>
              <a:rPr lang="ko-KR" altLang="en-US" sz="800" dirty="0"/>
              <a:t>급</a:t>
            </a:r>
            <a:endParaRPr lang="en-US" altLang="ko-KR" sz="800" dirty="0"/>
          </a:p>
          <a:p>
            <a:r>
              <a:rPr lang="ko-KR" altLang="en-US" sz="800" dirty="0"/>
              <a:t>액</a:t>
            </a:r>
          </a:p>
        </p:txBody>
      </p:sp>
      <p:sp>
        <p:nvSpPr>
          <p:cNvPr id="38" name="슬라이드 번호 개체 틀 4">
            <a:extLst>
              <a:ext uri="{FF2B5EF4-FFF2-40B4-BE49-F238E27FC236}">
                <a16:creationId xmlns:a16="http://schemas.microsoft.com/office/drawing/2014/main" id="{D6636450-6D8A-4A83-A774-DD3293389131}"/>
              </a:ext>
            </a:extLst>
          </p:cNvPr>
          <p:cNvSpPr txBox="1">
            <a:spLocks/>
          </p:cNvSpPr>
          <p:nvPr/>
        </p:nvSpPr>
        <p:spPr>
          <a:xfrm>
            <a:off x="4724400" y="648887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5169C2E4-B7F8-4645-B487-2B4DF5F7574C}" type="slidenum">
              <a:rPr lang="ko-KR" altLang="en-US" smtClean="0">
                <a:solidFill>
                  <a:schemeClr val="tx1"/>
                </a:solidFill>
              </a:rPr>
              <a:pPr algn="ctr"/>
              <a:t>10</a:t>
            </a:fld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28940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29A06F8-D18D-4D99-847C-4A633DB86A4F}"/>
              </a:ext>
            </a:extLst>
          </p:cNvPr>
          <p:cNvSpPr txBox="1"/>
          <p:nvPr/>
        </p:nvSpPr>
        <p:spPr>
          <a:xfrm>
            <a:off x="449463" y="496714"/>
            <a:ext cx="379827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>
                <a:solidFill>
                  <a:srgbClr val="262626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데이터 전 처리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F793267-3906-49C2-94C6-8C9439808AB5}"/>
              </a:ext>
            </a:extLst>
          </p:cNvPr>
          <p:cNvSpPr/>
          <p:nvPr/>
        </p:nvSpPr>
        <p:spPr>
          <a:xfrm>
            <a:off x="1" y="450548"/>
            <a:ext cx="347472" cy="64633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78F465A-74A3-43FE-A275-708DE0210430}"/>
              </a:ext>
            </a:extLst>
          </p:cNvPr>
          <p:cNvSpPr txBox="1"/>
          <p:nvPr/>
        </p:nvSpPr>
        <p:spPr>
          <a:xfrm>
            <a:off x="521463" y="1314619"/>
            <a:ext cx="3798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C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데이터 시각화</a:t>
            </a:r>
            <a:endParaRPr lang="en-US" altLang="ko-KR" dirty="0">
              <a:solidFill>
                <a:srgbClr val="C00000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1F22588-7763-4C07-A1D0-81565F415C22}"/>
              </a:ext>
            </a:extLst>
          </p:cNvPr>
          <p:cNvSpPr/>
          <p:nvPr/>
        </p:nvSpPr>
        <p:spPr>
          <a:xfrm>
            <a:off x="449463" y="1355285"/>
            <a:ext cx="72000" cy="288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C00000"/>
              </a:solidFill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6144229B-BFCA-4B32-B885-96B3478FCC55}"/>
              </a:ext>
            </a:extLst>
          </p:cNvPr>
          <p:cNvGrpSpPr/>
          <p:nvPr/>
        </p:nvGrpSpPr>
        <p:grpSpPr>
          <a:xfrm>
            <a:off x="11127299" y="6421779"/>
            <a:ext cx="3468624" cy="411617"/>
            <a:chOff x="3268760" y="734508"/>
            <a:chExt cx="3468624" cy="41161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B02B558-056E-4818-BD24-14FDEE23BE4B}"/>
                </a:ext>
              </a:extLst>
            </p:cNvPr>
            <p:cNvSpPr txBox="1"/>
            <p:nvPr/>
          </p:nvSpPr>
          <p:spPr>
            <a:xfrm>
              <a:off x="3268760" y="822960"/>
              <a:ext cx="3468624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>
                  <a:solidFill>
                    <a:srgbClr val="FF0000"/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NS</a:t>
              </a:r>
              <a:r>
                <a:rPr lang="en-US" altLang="ko-KR" sz="15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 Shop</a:t>
              </a:r>
              <a:endParaRPr lang="ko-KR" altLang="en-US" sz="15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ABCB031-1CEB-4323-B572-EA780698849E}"/>
                </a:ext>
              </a:extLst>
            </p:cNvPr>
            <p:cNvSpPr txBox="1"/>
            <p:nvPr/>
          </p:nvSpPr>
          <p:spPr>
            <a:xfrm>
              <a:off x="4005316" y="734508"/>
              <a:ext cx="984504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+</a:t>
              </a:r>
              <a:endParaRPr lang="ko-KR" altLang="en-US" sz="15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2854AAAB-F3A3-4FF4-BA82-753CB180D293}"/>
              </a:ext>
            </a:extLst>
          </p:cNvPr>
          <p:cNvSpPr txBox="1"/>
          <p:nvPr/>
        </p:nvSpPr>
        <p:spPr>
          <a:xfrm>
            <a:off x="3700682" y="1855930"/>
            <a:ext cx="49430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&lt; 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시간에 따른 취급액의 변화 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&gt;</a:t>
            </a:r>
          </a:p>
        </p:txBody>
      </p:sp>
      <p:graphicFrame>
        <p:nvGraphicFramePr>
          <p:cNvPr id="13" name="차트 12">
            <a:extLst>
              <a:ext uri="{FF2B5EF4-FFF2-40B4-BE49-F238E27FC236}">
                <a16:creationId xmlns:a16="http://schemas.microsoft.com/office/drawing/2014/main" id="{060D3567-5AF3-4323-A652-52FEB4BE43B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88687648"/>
              </p:ext>
            </p:extLst>
          </p:nvPr>
        </p:nvGraphicFramePr>
        <p:xfrm>
          <a:off x="347473" y="2351205"/>
          <a:ext cx="11372851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8CF83538-8EF8-46D1-B35B-C6E8960A997F}"/>
              </a:ext>
            </a:extLst>
          </p:cNvPr>
          <p:cNvSpPr txBox="1"/>
          <p:nvPr/>
        </p:nvSpPr>
        <p:spPr>
          <a:xfrm>
            <a:off x="521463" y="5432986"/>
            <a:ext cx="5975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시간에 따른 취급액의 변화가 주기적으로 나타남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EA8FBB-6347-4BAC-BD4B-4E7BED089E05}"/>
              </a:ext>
            </a:extLst>
          </p:cNvPr>
          <p:cNvSpPr txBox="1"/>
          <p:nvPr/>
        </p:nvSpPr>
        <p:spPr>
          <a:xfrm>
            <a:off x="521463" y="5802318"/>
            <a:ext cx="5975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21:40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과 </a:t>
            </a: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22:40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에 취급액이 눈에 띄게 높음 </a:t>
            </a: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35BE6261-9411-4DD1-9EC0-5E9615EE27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86" b="89908" l="6829" r="89919">
                        <a14:foregroundMark x1="30569" y1="64220" x2="30569" y2="64220"/>
                        <a14:foregroundMark x1="66829" y1="65138" x2="66829" y2="65138"/>
                        <a14:foregroundMark x1="51382" y1="69419" x2="51382" y2="69419"/>
                        <a14:foregroundMark x1="6829" y1="48012" x2="6829" y2="4801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39131" y="2404213"/>
            <a:ext cx="547862" cy="929956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3AC2D4E9-A4E7-4D59-BEB9-D9C63F8F1B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86" b="89908" l="6829" r="89919">
                        <a14:foregroundMark x1="30569" y1="64220" x2="30569" y2="64220"/>
                        <a14:foregroundMark x1="66829" y1="65138" x2="66829" y2="65138"/>
                        <a14:foregroundMark x1="51382" y1="69419" x2="51382" y2="69419"/>
                        <a14:foregroundMark x1="6829" y1="48012" x2="6829" y2="4801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648123" y="2621183"/>
            <a:ext cx="547862" cy="929956"/>
          </a:xfrm>
          <a:prstGeom prst="rect">
            <a:avLst/>
          </a:prstGeom>
        </p:spPr>
      </p:pic>
      <p:sp>
        <p:nvSpPr>
          <p:cNvPr id="31" name="슬라이드 번호 개체 틀 4">
            <a:extLst>
              <a:ext uri="{FF2B5EF4-FFF2-40B4-BE49-F238E27FC236}">
                <a16:creationId xmlns:a16="http://schemas.microsoft.com/office/drawing/2014/main" id="{DC029C3F-4776-49AB-943D-F31033675560}"/>
              </a:ext>
            </a:extLst>
          </p:cNvPr>
          <p:cNvSpPr txBox="1">
            <a:spLocks/>
          </p:cNvSpPr>
          <p:nvPr/>
        </p:nvSpPr>
        <p:spPr>
          <a:xfrm>
            <a:off x="4724400" y="648887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5169C2E4-B7F8-4645-B487-2B4DF5F7574C}" type="slidenum">
              <a:rPr lang="ko-KR" altLang="en-US" smtClean="0">
                <a:solidFill>
                  <a:schemeClr val="tx1"/>
                </a:solidFill>
              </a:rPr>
              <a:pPr algn="ctr"/>
              <a:t>11</a:t>
            </a:fld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34512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29A06F8-D18D-4D99-847C-4A633DB86A4F}"/>
              </a:ext>
            </a:extLst>
          </p:cNvPr>
          <p:cNvSpPr txBox="1"/>
          <p:nvPr/>
        </p:nvSpPr>
        <p:spPr>
          <a:xfrm>
            <a:off x="449463" y="496714"/>
            <a:ext cx="379827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>
                <a:solidFill>
                  <a:srgbClr val="262626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데이터 전 처리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F793267-3906-49C2-94C6-8C9439808AB5}"/>
              </a:ext>
            </a:extLst>
          </p:cNvPr>
          <p:cNvSpPr/>
          <p:nvPr/>
        </p:nvSpPr>
        <p:spPr>
          <a:xfrm>
            <a:off x="1" y="450548"/>
            <a:ext cx="347472" cy="64633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78F465A-74A3-43FE-A275-708DE0210430}"/>
              </a:ext>
            </a:extLst>
          </p:cNvPr>
          <p:cNvSpPr txBox="1"/>
          <p:nvPr/>
        </p:nvSpPr>
        <p:spPr>
          <a:xfrm>
            <a:off x="521463" y="1314619"/>
            <a:ext cx="75036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C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데이터 시각화</a:t>
            </a:r>
            <a:endParaRPr lang="ko-KR" altLang="en-US" sz="1800" dirty="0">
              <a:solidFill>
                <a:srgbClr val="C00000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endParaRPr lang="en-US" altLang="ko-KR" dirty="0">
              <a:solidFill>
                <a:srgbClr val="C00000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1F22588-7763-4C07-A1D0-81565F415C22}"/>
              </a:ext>
            </a:extLst>
          </p:cNvPr>
          <p:cNvSpPr/>
          <p:nvPr/>
        </p:nvSpPr>
        <p:spPr>
          <a:xfrm>
            <a:off x="449463" y="1355285"/>
            <a:ext cx="72000" cy="288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C00000"/>
              </a:solidFill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6144229B-BFCA-4B32-B885-96B3478FCC55}"/>
              </a:ext>
            </a:extLst>
          </p:cNvPr>
          <p:cNvGrpSpPr/>
          <p:nvPr/>
        </p:nvGrpSpPr>
        <p:grpSpPr>
          <a:xfrm>
            <a:off x="11127299" y="6421779"/>
            <a:ext cx="3468624" cy="411617"/>
            <a:chOff x="3268760" y="734508"/>
            <a:chExt cx="3468624" cy="41161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B02B558-056E-4818-BD24-14FDEE23BE4B}"/>
                </a:ext>
              </a:extLst>
            </p:cNvPr>
            <p:cNvSpPr txBox="1"/>
            <p:nvPr/>
          </p:nvSpPr>
          <p:spPr>
            <a:xfrm>
              <a:off x="3268760" y="822960"/>
              <a:ext cx="3468624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>
                  <a:solidFill>
                    <a:srgbClr val="FF0000"/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NS</a:t>
              </a:r>
              <a:r>
                <a:rPr lang="en-US" altLang="ko-KR" sz="15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 Shop</a:t>
              </a:r>
              <a:endParaRPr lang="ko-KR" altLang="en-US" sz="15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ABCB031-1CEB-4323-B572-EA780698849E}"/>
                </a:ext>
              </a:extLst>
            </p:cNvPr>
            <p:cNvSpPr txBox="1"/>
            <p:nvPr/>
          </p:nvSpPr>
          <p:spPr>
            <a:xfrm>
              <a:off x="4005316" y="734508"/>
              <a:ext cx="984504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+</a:t>
              </a:r>
              <a:endParaRPr lang="ko-KR" altLang="en-US" sz="15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2854AAAB-F3A3-4FF4-BA82-753CB180D293}"/>
              </a:ext>
            </a:extLst>
          </p:cNvPr>
          <p:cNvSpPr txBox="1"/>
          <p:nvPr/>
        </p:nvSpPr>
        <p:spPr>
          <a:xfrm>
            <a:off x="1977486" y="1700870"/>
            <a:ext cx="49430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&lt; 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월별 가격대별 판매량 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&gt;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F7DFCC-C381-4F29-9652-ECCFDA244D0B}"/>
              </a:ext>
            </a:extLst>
          </p:cNvPr>
          <p:cNvSpPr txBox="1"/>
          <p:nvPr/>
        </p:nvSpPr>
        <p:spPr>
          <a:xfrm>
            <a:off x="960558" y="5662577"/>
            <a:ext cx="73560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 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소비자들은 </a:t>
            </a: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122,000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원 이내의 가격대를 선호함</a:t>
            </a:r>
          </a:p>
        </p:txBody>
      </p:sp>
      <p:pic>
        <p:nvPicPr>
          <p:cNvPr id="119" name="그림 118">
            <a:extLst>
              <a:ext uri="{FF2B5EF4-FFF2-40B4-BE49-F238E27FC236}">
                <a16:creationId xmlns:a16="http://schemas.microsoft.com/office/drawing/2014/main" id="{4BF1F3C6-2665-440D-96E5-F5505247E61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70238" y="2108478"/>
            <a:ext cx="3557201" cy="3377925"/>
          </a:xfrm>
          <a:prstGeom prst="rect">
            <a:avLst/>
          </a:prstGeom>
        </p:spPr>
      </p:pic>
      <p:pic>
        <p:nvPicPr>
          <p:cNvPr id="121" name="그림 120">
            <a:extLst>
              <a:ext uri="{FF2B5EF4-FFF2-40B4-BE49-F238E27FC236}">
                <a16:creationId xmlns:a16="http://schemas.microsoft.com/office/drawing/2014/main" id="{329E8EC9-4A1A-4CB1-B06E-8EA0A4DB2C0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227439" y="2194971"/>
            <a:ext cx="3568426" cy="3291432"/>
          </a:xfrm>
          <a:prstGeom prst="rect">
            <a:avLst/>
          </a:prstGeom>
        </p:spPr>
      </p:pic>
      <p:sp>
        <p:nvSpPr>
          <p:cNvPr id="127" name="TextBox 126">
            <a:extLst>
              <a:ext uri="{FF2B5EF4-FFF2-40B4-BE49-F238E27FC236}">
                <a16:creationId xmlns:a16="http://schemas.microsoft.com/office/drawing/2014/main" id="{5CB29D20-2F86-4CA0-B8F7-EFBA9CE5990B}"/>
              </a:ext>
            </a:extLst>
          </p:cNvPr>
          <p:cNvSpPr txBox="1"/>
          <p:nvPr/>
        </p:nvSpPr>
        <p:spPr>
          <a:xfrm>
            <a:off x="996558" y="6078301"/>
            <a:ext cx="911330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 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월에 따른 선호가격대 차이는 없음</a:t>
            </a: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 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하지만</a:t>
            </a: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3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월</a:t>
            </a: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∙6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월에 판매단가가 좀 더 높은 상품이 잘 팔림</a:t>
            </a:r>
            <a:endParaRPr lang="en-US" altLang="ko-KR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graphicFrame>
        <p:nvGraphicFramePr>
          <p:cNvPr id="130" name="표 130">
            <a:extLst>
              <a:ext uri="{FF2B5EF4-FFF2-40B4-BE49-F238E27FC236}">
                <a16:creationId xmlns:a16="http://schemas.microsoft.com/office/drawing/2014/main" id="{BEBB4704-7B5E-4314-B508-4C7B293371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9243628"/>
              </p:ext>
            </p:extLst>
          </p:nvPr>
        </p:nvGraphicFramePr>
        <p:xfrm>
          <a:off x="8316624" y="2873309"/>
          <a:ext cx="3205138" cy="21945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02569">
                  <a:extLst>
                    <a:ext uri="{9D8B030D-6E8A-4147-A177-3AD203B41FA5}">
                      <a16:colId xmlns:a16="http://schemas.microsoft.com/office/drawing/2014/main" val="203706970"/>
                    </a:ext>
                  </a:extLst>
                </a:gridCol>
                <a:gridCol w="1602569">
                  <a:extLst>
                    <a:ext uri="{9D8B030D-6E8A-4147-A177-3AD203B41FA5}">
                      <a16:colId xmlns:a16="http://schemas.microsoft.com/office/drawing/2014/main" val="3851602999"/>
                    </a:ext>
                  </a:extLst>
                </a:gridCol>
              </a:tblGrid>
              <a:tr h="2712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가격 변수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변수 설명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1844508"/>
                  </a:ext>
                </a:extLst>
              </a:tr>
              <a:tr h="27120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0</a:t>
                      </a:r>
                      <a:endParaRPr lang="ko-KR" altLang="en-US" sz="1200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판매단가≤ </a:t>
                      </a:r>
                      <a:r>
                        <a:rPr lang="en-US" altLang="ko-KR" sz="12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122,000</a:t>
                      </a:r>
                      <a:endParaRPr lang="ko-KR" altLang="en-US" sz="1200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5653738"/>
                  </a:ext>
                </a:extLst>
              </a:tr>
              <a:tr h="27120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판매단가≤ </a:t>
                      </a:r>
                      <a:r>
                        <a:rPr lang="en-US" altLang="ko-KR" sz="12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280,000</a:t>
                      </a:r>
                      <a:endParaRPr lang="ko-KR" altLang="en-US" sz="1200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695803"/>
                  </a:ext>
                </a:extLst>
              </a:tr>
              <a:tr h="27120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2</a:t>
                      </a:r>
                      <a:endParaRPr lang="ko-KR" altLang="en-US" sz="1200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판매단가≤ </a:t>
                      </a:r>
                      <a:r>
                        <a:rPr lang="en-US" altLang="ko-KR" sz="12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649,000</a:t>
                      </a:r>
                      <a:endParaRPr lang="ko-KR" altLang="en-US" sz="1200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7160957"/>
                  </a:ext>
                </a:extLst>
              </a:tr>
              <a:tr h="24136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3</a:t>
                      </a:r>
                      <a:endParaRPr lang="ko-KR" altLang="en-US" sz="1200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판매단가≤ </a:t>
                      </a:r>
                      <a:r>
                        <a:rPr lang="en-US" altLang="ko-KR" sz="12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1,239,000</a:t>
                      </a:r>
                      <a:endParaRPr lang="ko-KR" altLang="en-US" sz="1200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1179821"/>
                  </a:ext>
                </a:extLst>
              </a:tr>
              <a:tr h="27120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4</a:t>
                      </a:r>
                      <a:endParaRPr lang="ko-KR" altLang="en-US" sz="1200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판매단가≤ </a:t>
                      </a:r>
                      <a:r>
                        <a:rPr lang="en-US" altLang="ko-KR" sz="12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1,899,000</a:t>
                      </a:r>
                      <a:endParaRPr lang="ko-KR" altLang="en-US" sz="1200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8392487"/>
                  </a:ext>
                </a:extLst>
              </a:tr>
              <a:tr h="27120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5</a:t>
                      </a:r>
                      <a:endParaRPr lang="ko-KR" altLang="en-US" sz="1200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판매단가≤ </a:t>
                      </a:r>
                      <a:r>
                        <a:rPr lang="en-US" altLang="ko-KR" sz="12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2,690,000</a:t>
                      </a:r>
                      <a:endParaRPr lang="ko-KR" altLang="en-US" sz="1200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9836737"/>
                  </a:ext>
                </a:extLst>
              </a:tr>
              <a:tr h="27120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6</a:t>
                      </a:r>
                      <a:endParaRPr lang="ko-KR" altLang="en-US" sz="1200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판매단가≤ </a:t>
                      </a:r>
                      <a:r>
                        <a:rPr lang="en-US" altLang="ko-KR" sz="12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2,690,000</a:t>
                      </a:r>
                      <a:endParaRPr lang="ko-KR" altLang="en-US" sz="1200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4005265"/>
                  </a:ext>
                </a:extLst>
              </a:tr>
            </a:tbl>
          </a:graphicData>
        </a:graphic>
      </p:graphicFrame>
      <p:sp>
        <p:nvSpPr>
          <p:cNvPr id="132" name="TextBox 131">
            <a:extLst>
              <a:ext uri="{FF2B5EF4-FFF2-40B4-BE49-F238E27FC236}">
                <a16:creationId xmlns:a16="http://schemas.microsoft.com/office/drawing/2014/main" id="{9811E0B9-F8B2-4F78-A3DC-D4E9ED63407C}"/>
              </a:ext>
            </a:extLst>
          </p:cNvPr>
          <p:cNvSpPr txBox="1"/>
          <p:nvPr/>
        </p:nvSpPr>
        <p:spPr>
          <a:xfrm>
            <a:off x="8303373" y="2485055"/>
            <a:ext cx="18064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* </a:t>
            </a:r>
            <a:r>
              <a:rPr lang="ko-KR" altLang="en-US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변수 설명</a:t>
            </a:r>
          </a:p>
        </p:txBody>
      </p:sp>
      <p:pic>
        <p:nvPicPr>
          <p:cNvPr id="134" name="그림 133">
            <a:extLst>
              <a:ext uri="{FF2B5EF4-FFF2-40B4-BE49-F238E27FC236}">
                <a16:creationId xmlns:a16="http://schemas.microsoft.com/office/drawing/2014/main" id="{55626480-AC41-4ECC-9D34-4F12E8F2C49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596" b="89899" l="9934" r="91832">
                        <a14:foregroundMark x1="90728" y1="23737" x2="90728" y2="23737"/>
                        <a14:foregroundMark x1="22737" y1="73232" x2="22737" y2="73232"/>
                        <a14:foregroundMark x1="91832" y1="41162" x2="91832" y2="4116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815980">
            <a:off x="4885066" y="4508444"/>
            <a:ext cx="885041" cy="773678"/>
          </a:xfrm>
          <a:prstGeom prst="rect">
            <a:avLst/>
          </a:prstGeom>
        </p:spPr>
      </p:pic>
      <p:sp>
        <p:nvSpPr>
          <p:cNvPr id="140" name="슬라이드 번호 개체 틀 4">
            <a:extLst>
              <a:ext uri="{FF2B5EF4-FFF2-40B4-BE49-F238E27FC236}">
                <a16:creationId xmlns:a16="http://schemas.microsoft.com/office/drawing/2014/main" id="{CDDCEEA7-0589-4162-B36D-F79294B0E8D6}"/>
              </a:ext>
            </a:extLst>
          </p:cNvPr>
          <p:cNvSpPr txBox="1">
            <a:spLocks/>
          </p:cNvSpPr>
          <p:nvPr/>
        </p:nvSpPr>
        <p:spPr>
          <a:xfrm>
            <a:off x="4724400" y="648887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5169C2E4-B7F8-4645-B487-2B4DF5F7574C}" type="slidenum">
              <a:rPr lang="ko-KR" altLang="en-US" smtClean="0">
                <a:solidFill>
                  <a:schemeClr val="tx1"/>
                </a:solidFill>
              </a:rPr>
              <a:pPr algn="ctr"/>
              <a:t>12</a:t>
            </a:fld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88647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29A06F8-D18D-4D99-847C-4A633DB86A4F}"/>
              </a:ext>
            </a:extLst>
          </p:cNvPr>
          <p:cNvSpPr txBox="1"/>
          <p:nvPr/>
        </p:nvSpPr>
        <p:spPr>
          <a:xfrm>
            <a:off x="449463" y="496714"/>
            <a:ext cx="379827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>
                <a:solidFill>
                  <a:srgbClr val="262626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데이터 전 처리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F793267-3906-49C2-94C6-8C9439808AB5}"/>
              </a:ext>
            </a:extLst>
          </p:cNvPr>
          <p:cNvSpPr/>
          <p:nvPr/>
        </p:nvSpPr>
        <p:spPr>
          <a:xfrm>
            <a:off x="1" y="450548"/>
            <a:ext cx="347472" cy="64633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78F465A-74A3-43FE-A275-708DE0210430}"/>
              </a:ext>
            </a:extLst>
          </p:cNvPr>
          <p:cNvSpPr txBox="1"/>
          <p:nvPr/>
        </p:nvSpPr>
        <p:spPr>
          <a:xfrm>
            <a:off x="521463" y="1314619"/>
            <a:ext cx="75036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C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데이터 시각화</a:t>
            </a:r>
            <a:endParaRPr lang="ko-KR" altLang="en-US" sz="1800" dirty="0">
              <a:solidFill>
                <a:srgbClr val="C00000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endParaRPr lang="en-US" altLang="ko-KR" dirty="0">
              <a:solidFill>
                <a:srgbClr val="C00000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1F22588-7763-4C07-A1D0-81565F415C22}"/>
              </a:ext>
            </a:extLst>
          </p:cNvPr>
          <p:cNvSpPr/>
          <p:nvPr/>
        </p:nvSpPr>
        <p:spPr>
          <a:xfrm>
            <a:off x="449463" y="1355285"/>
            <a:ext cx="72000" cy="288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C00000"/>
              </a:solidFill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6144229B-BFCA-4B32-B885-96B3478FCC55}"/>
              </a:ext>
            </a:extLst>
          </p:cNvPr>
          <p:cNvGrpSpPr/>
          <p:nvPr/>
        </p:nvGrpSpPr>
        <p:grpSpPr>
          <a:xfrm>
            <a:off x="11127299" y="6421779"/>
            <a:ext cx="3468624" cy="411617"/>
            <a:chOff x="3268760" y="734508"/>
            <a:chExt cx="3468624" cy="41161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B02B558-056E-4818-BD24-14FDEE23BE4B}"/>
                </a:ext>
              </a:extLst>
            </p:cNvPr>
            <p:cNvSpPr txBox="1"/>
            <p:nvPr/>
          </p:nvSpPr>
          <p:spPr>
            <a:xfrm>
              <a:off x="3268760" y="822960"/>
              <a:ext cx="3468624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>
                  <a:solidFill>
                    <a:srgbClr val="FF0000"/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NS</a:t>
              </a:r>
              <a:r>
                <a:rPr lang="en-US" altLang="ko-KR" sz="15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 Shop</a:t>
              </a:r>
              <a:endParaRPr lang="ko-KR" altLang="en-US" sz="15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ABCB031-1CEB-4323-B572-EA780698849E}"/>
                </a:ext>
              </a:extLst>
            </p:cNvPr>
            <p:cNvSpPr txBox="1"/>
            <p:nvPr/>
          </p:nvSpPr>
          <p:spPr>
            <a:xfrm>
              <a:off x="4005316" y="734508"/>
              <a:ext cx="984504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+</a:t>
              </a:r>
              <a:endParaRPr lang="ko-KR" altLang="en-US" sz="15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2854AAAB-F3A3-4FF4-BA82-753CB180D293}"/>
              </a:ext>
            </a:extLst>
          </p:cNvPr>
          <p:cNvSpPr txBox="1"/>
          <p:nvPr/>
        </p:nvSpPr>
        <p:spPr>
          <a:xfrm>
            <a:off x="601473" y="1739735"/>
            <a:ext cx="49430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&lt; </a:t>
            </a:r>
            <a:r>
              <a:rPr lang="ko-KR" altLang="en-US" sz="1600" dirty="0" err="1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상품군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별 시각에 따른 </a:t>
            </a:r>
            <a:r>
              <a:rPr lang="ko-KR" altLang="en-US" sz="1600" dirty="0" err="1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취급액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311A86-227D-4D3A-9AFF-BD232C84D066}"/>
              </a:ext>
            </a:extLst>
          </p:cNvPr>
          <p:cNvSpPr txBox="1"/>
          <p:nvPr/>
        </p:nvSpPr>
        <p:spPr>
          <a:xfrm>
            <a:off x="6461844" y="1757962"/>
            <a:ext cx="49430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&lt; </a:t>
            </a:r>
            <a:r>
              <a:rPr lang="ko-KR" altLang="en-US" sz="1600" dirty="0" err="1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상품군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별 시각에 따른 판매수량 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&gt;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3EB84C67-0453-4E11-8611-E950AA06E2E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327" t="5019" r="7301" b="1417"/>
          <a:stretch/>
        </p:blipFill>
        <p:spPr>
          <a:xfrm>
            <a:off x="601473" y="2205457"/>
            <a:ext cx="5030031" cy="3607087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53EFB1AF-291F-4DD2-9388-9C659E59CE6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076" r="5031"/>
          <a:stretch/>
        </p:blipFill>
        <p:spPr>
          <a:xfrm>
            <a:off x="6253870" y="2096516"/>
            <a:ext cx="5151010" cy="373071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EF3FBE3-DA78-47D2-87A6-C1583A526EF9}"/>
              </a:ext>
            </a:extLst>
          </p:cNvPr>
          <p:cNvSpPr txBox="1"/>
          <p:nvPr/>
        </p:nvSpPr>
        <p:spPr>
          <a:xfrm>
            <a:off x="1131733" y="5939712"/>
            <a:ext cx="4313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농수축은 시각에 따른 차이가 뚜렷함</a:t>
            </a:r>
            <a:endParaRPr lang="en-US" altLang="ko-KR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B8D0565-1F22-48A1-85C2-4B425CD417E3}"/>
              </a:ext>
            </a:extLst>
          </p:cNvPr>
          <p:cNvSpPr txBox="1"/>
          <p:nvPr/>
        </p:nvSpPr>
        <p:spPr>
          <a:xfrm>
            <a:off x="6776459" y="5928380"/>
            <a:ext cx="43138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가전은 취급액은 크지만 판매수량은 적음</a:t>
            </a:r>
            <a:endParaRPr lang="en-US" altLang="ko-KR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8CCB6F8F-6403-4E7A-8C2E-96F03E278C3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786" b="89908" l="6829" r="89919">
                        <a14:foregroundMark x1="30569" y1="64220" x2="30569" y2="64220"/>
                        <a14:foregroundMark x1="66829" y1="65138" x2="66829" y2="65138"/>
                        <a14:foregroundMark x1="51382" y1="69419" x2="51382" y2="69419"/>
                        <a14:foregroundMark x1="6829" y1="48012" x2="6829" y2="4801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23542" y="2258898"/>
            <a:ext cx="448396" cy="777604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6F4A0AF1-E697-4533-9C92-9F6271F4F0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786" b="89908" l="6829" r="89919">
                        <a14:foregroundMark x1="30569" y1="64220" x2="30569" y2="64220"/>
                        <a14:foregroundMark x1="66829" y1="65138" x2="66829" y2="65138"/>
                        <a14:foregroundMark x1="51382" y1="69419" x2="51382" y2="69419"/>
                        <a14:foregroundMark x1="6829" y1="48012" x2="6829" y2="4801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91596" y="2512712"/>
            <a:ext cx="448396" cy="777604"/>
          </a:xfrm>
          <a:prstGeom prst="rect">
            <a:avLst/>
          </a:prstGeom>
        </p:spPr>
      </p:pic>
      <p:sp>
        <p:nvSpPr>
          <p:cNvPr id="29" name="슬라이드 번호 개체 틀 4">
            <a:extLst>
              <a:ext uri="{FF2B5EF4-FFF2-40B4-BE49-F238E27FC236}">
                <a16:creationId xmlns:a16="http://schemas.microsoft.com/office/drawing/2014/main" id="{655539DA-FDA0-424E-B74F-29F4D2F4E900}"/>
              </a:ext>
            </a:extLst>
          </p:cNvPr>
          <p:cNvSpPr txBox="1">
            <a:spLocks/>
          </p:cNvSpPr>
          <p:nvPr/>
        </p:nvSpPr>
        <p:spPr>
          <a:xfrm>
            <a:off x="4724400" y="648887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5169C2E4-B7F8-4645-B487-2B4DF5F7574C}" type="slidenum">
              <a:rPr lang="ko-KR" altLang="en-US" smtClean="0">
                <a:solidFill>
                  <a:schemeClr val="tx1"/>
                </a:solidFill>
              </a:rPr>
              <a:pPr algn="ctr"/>
              <a:t>13</a:t>
            </a:fld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417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29A06F8-D18D-4D99-847C-4A633DB86A4F}"/>
              </a:ext>
            </a:extLst>
          </p:cNvPr>
          <p:cNvSpPr txBox="1"/>
          <p:nvPr/>
        </p:nvSpPr>
        <p:spPr>
          <a:xfrm>
            <a:off x="449463" y="496714"/>
            <a:ext cx="379827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>
                <a:solidFill>
                  <a:srgbClr val="262626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데이터 전 처리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F793267-3906-49C2-94C6-8C9439808AB5}"/>
              </a:ext>
            </a:extLst>
          </p:cNvPr>
          <p:cNvSpPr/>
          <p:nvPr/>
        </p:nvSpPr>
        <p:spPr>
          <a:xfrm>
            <a:off x="1" y="450548"/>
            <a:ext cx="347472" cy="64633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78F465A-74A3-43FE-A275-708DE0210430}"/>
              </a:ext>
            </a:extLst>
          </p:cNvPr>
          <p:cNvSpPr txBox="1"/>
          <p:nvPr/>
        </p:nvSpPr>
        <p:spPr>
          <a:xfrm>
            <a:off x="521463" y="1314619"/>
            <a:ext cx="75036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C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데이터 시각화</a:t>
            </a:r>
            <a:endParaRPr lang="ko-KR" altLang="en-US" sz="1800" dirty="0">
              <a:solidFill>
                <a:srgbClr val="C00000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endParaRPr lang="en-US" altLang="ko-KR" dirty="0">
              <a:solidFill>
                <a:srgbClr val="C00000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1F22588-7763-4C07-A1D0-81565F415C22}"/>
              </a:ext>
            </a:extLst>
          </p:cNvPr>
          <p:cNvSpPr/>
          <p:nvPr/>
        </p:nvSpPr>
        <p:spPr>
          <a:xfrm>
            <a:off x="449463" y="1355285"/>
            <a:ext cx="72000" cy="288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C00000"/>
              </a:solidFill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6144229B-BFCA-4B32-B885-96B3478FCC55}"/>
              </a:ext>
            </a:extLst>
          </p:cNvPr>
          <p:cNvGrpSpPr/>
          <p:nvPr/>
        </p:nvGrpSpPr>
        <p:grpSpPr>
          <a:xfrm>
            <a:off x="11127299" y="6421779"/>
            <a:ext cx="3468624" cy="411617"/>
            <a:chOff x="3268760" y="734508"/>
            <a:chExt cx="3468624" cy="41161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B02B558-056E-4818-BD24-14FDEE23BE4B}"/>
                </a:ext>
              </a:extLst>
            </p:cNvPr>
            <p:cNvSpPr txBox="1"/>
            <p:nvPr/>
          </p:nvSpPr>
          <p:spPr>
            <a:xfrm>
              <a:off x="3268760" y="822960"/>
              <a:ext cx="3468624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>
                  <a:solidFill>
                    <a:srgbClr val="FF0000"/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NS</a:t>
              </a:r>
              <a:r>
                <a:rPr lang="en-US" altLang="ko-KR" sz="15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 Shop</a:t>
              </a:r>
              <a:endParaRPr lang="ko-KR" altLang="en-US" sz="15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ABCB031-1CEB-4323-B572-EA780698849E}"/>
                </a:ext>
              </a:extLst>
            </p:cNvPr>
            <p:cNvSpPr txBox="1"/>
            <p:nvPr/>
          </p:nvSpPr>
          <p:spPr>
            <a:xfrm>
              <a:off x="4005316" y="734508"/>
              <a:ext cx="984504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+</a:t>
              </a:r>
              <a:endParaRPr lang="ko-KR" altLang="en-US" sz="15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2854AAAB-F3A3-4FF4-BA82-753CB180D293}"/>
              </a:ext>
            </a:extLst>
          </p:cNvPr>
          <p:cNvSpPr txBox="1"/>
          <p:nvPr/>
        </p:nvSpPr>
        <p:spPr>
          <a:xfrm>
            <a:off x="718532" y="1819247"/>
            <a:ext cx="49430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&lt; </a:t>
            </a:r>
            <a:r>
              <a:rPr lang="ko-KR" altLang="en-US" sz="1600" dirty="0" err="1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상품군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별 시각에 따른 </a:t>
            </a:r>
            <a:r>
              <a:rPr lang="ko-KR" altLang="en-US" sz="1600" dirty="0" err="1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취급액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&gt;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4750874-F317-4D18-A3BF-9E48D2D1A2F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8110" b="-786"/>
          <a:stretch/>
        </p:blipFill>
        <p:spPr>
          <a:xfrm>
            <a:off x="201672" y="2196812"/>
            <a:ext cx="5459896" cy="379242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8176699-7B0D-49A3-9590-67BE5AB6115D}"/>
              </a:ext>
            </a:extLst>
          </p:cNvPr>
          <p:cNvSpPr txBox="1"/>
          <p:nvPr/>
        </p:nvSpPr>
        <p:spPr>
          <a:xfrm>
            <a:off x="853087" y="5853293"/>
            <a:ext cx="22199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* </a:t>
            </a:r>
            <a:r>
              <a:rPr lang="ko-KR" altLang="en-US" sz="14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농수축</a:t>
            </a:r>
            <a:r>
              <a:rPr lang="en-US" altLang="ko-KR" sz="1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</a:t>
            </a:r>
            <a:r>
              <a:rPr lang="ko-KR" altLang="en-US" sz="1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가전 제외한 그래프</a:t>
            </a:r>
            <a:endParaRPr lang="en-US" altLang="ko-KR" sz="14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B9450FB-56BB-4AF6-978C-57E09A089841}"/>
              </a:ext>
            </a:extLst>
          </p:cNvPr>
          <p:cNvSpPr txBox="1"/>
          <p:nvPr/>
        </p:nvSpPr>
        <p:spPr>
          <a:xfrm>
            <a:off x="6523057" y="2367023"/>
            <a:ext cx="4940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 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그래프에서 나타나는 상품 군 별 취급액이 높은 시간    </a:t>
            </a:r>
            <a:endParaRPr lang="en-US" altLang="ko-KR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5201756E-AF7C-4E25-91E5-3C3E7C4DB3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86" b="89908" l="6829" r="89919">
                        <a14:foregroundMark x1="30569" y1="64220" x2="30569" y2="64220"/>
                        <a14:foregroundMark x1="66829" y1="65138" x2="66829" y2="65138"/>
                        <a14:foregroundMark x1="51382" y1="69419" x2="51382" y2="69419"/>
                        <a14:foregroundMark x1="6829" y1="48012" x2="6829" y2="4801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59778" y="2458022"/>
            <a:ext cx="448396" cy="777604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FAA32AFC-84B7-4D00-8ACD-03695430EC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86" b="89908" l="6829" r="89919">
                        <a14:foregroundMark x1="30569" y1="64220" x2="30569" y2="64220"/>
                        <a14:foregroundMark x1="66829" y1="65138" x2="66829" y2="65138"/>
                        <a14:foregroundMark x1="51382" y1="69419" x2="51382" y2="69419"/>
                        <a14:foregroundMark x1="6829" y1="48012" x2="6829" y2="4801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24654" y="2891594"/>
            <a:ext cx="448396" cy="777604"/>
          </a:xfrm>
          <a:prstGeom prst="rect">
            <a:avLst/>
          </a:prstGeom>
        </p:spPr>
      </p:pic>
      <p:graphicFrame>
        <p:nvGraphicFramePr>
          <p:cNvPr id="27" name="표 27">
            <a:extLst>
              <a:ext uri="{FF2B5EF4-FFF2-40B4-BE49-F238E27FC236}">
                <a16:creationId xmlns:a16="http://schemas.microsoft.com/office/drawing/2014/main" id="{866F8ACA-C051-43B9-9FE0-9EF0AC9BDC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3416217"/>
              </p:ext>
            </p:extLst>
          </p:nvPr>
        </p:nvGraphicFramePr>
        <p:xfrm>
          <a:off x="6699937" y="2841485"/>
          <a:ext cx="4511478" cy="270189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55739">
                  <a:extLst>
                    <a:ext uri="{9D8B030D-6E8A-4147-A177-3AD203B41FA5}">
                      <a16:colId xmlns:a16="http://schemas.microsoft.com/office/drawing/2014/main" val="3073837475"/>
                    </a:ext>
                  </a:extLst>
                </a:gridCol>
                <a:gridCol w="2255739">
                  <a:extLst>
                    <a:ext uri="{9D8B030D-6E8A-4147-A177-3AD203B41FA5}">
                      <a16:colId xmlns:a16="http://schemas.microsoft.com/office/drawing/2014/main" val="879021461"/>
                    </a:ext>
                  </a:extLst>
                </a:gridCol>
              </a:tblGrid>
              <a:tr h="38598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상품군</a:t>
                      </a:r>
                      <a:endParaRPr lang="ko-KR" altLang="en-US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취급액이 높은 시간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0551253"/>
                  </a:ext>
                </a:extLst>
              </a:tr>
              <a:tr h="38598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농수축</a:t>
                      </a:r>
                      <a:endParaRPr lang="en-US" altLang="ko-KR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16:40~17:30</a:t>
                      </a:r>
                      <a:endParaRPr lang="ko-KR" altLang="en-US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3289432"/>
                  </a:ext>
                </a:extLst>
              </a:tr>
              <a:tr h="38598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가전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21:40~22:30</a:t>
                      </a:r>
                      <a:endParaRPr lang="ko-KR" altLang="en-US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4147572"/>
                  </a:ext>
                </a:extLst>
              </a:tr>
              <a:tr h="38598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가구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21:40</a:t>
                      </a:r>
                      <a:endParaRPr lang="ko-KR" altLang="en-US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8576660"/>
                  </a:ext>
                </a:extLst>
              </a:tr>
              <a:tr h="38598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속옷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19:10~19:50</a:t>
                      </a:r>
                      <a:endParaRPr lang="ko-KR" altLang="en-US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7448133"/>
                  </a:ext>
                </a:extLst>
              </a:tr>
              <a:tr h="38598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의류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8:20~10:00</a:t>
                      </a:r>
                      <a:endParaRPr lang="ko-KR" altLang="en-US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0419718"/>
                  </a:ext>
                </a:extLst>
              </a:tr>
              <a:tr h="38598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주방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15:50</a:t>
                      </a:r>
                      <a:endParaRPr lang="ko-KR" altLang="en-US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4403807"/>
                  </a:ext>
                </a:extLst>
              </a:tr>
            </a:tbl>
          </a:graphicData>
        </a:graphic>
      </p:graphicFrame>
      <p:pic>
        <p:nvPicPr>
          <p:cNvPr id="29" name="그림 28">
            <a:extLst>
              <a:ext uri="{FF2B5EF4-FFF2-40B4-BE49-F238E27FC236}">
                <a16:creationId xmlns:a16="http://schemas.microsoft.com/office/drawing/2014/main" id="{507FB891-1D6D-4826-908E-23218B0113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86" b="89908" l="6829" r="89919">
                        <a14:foregroundMark x1="30569" y1="64220" x2="30569" y2="64220"/>
                        <a14:foregroundMark x1="66829" y1="65138" x2="66829" y2="65138"/>
                        <a14:foregroundMark x1="51382" y1="69419" x2="51382" y2="69419"/>
                        <a14:foregroundMark x1="6829" y1="48012" x2="6829" y2="4801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1406" y="3235988"/>
            <a:ext cx="448396" cy="777604"/>
          </a:xfrm>
          <a:prstGeom prst="rect">
            <a:avLst/>
          </a:prstGeom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98F09DA4-DB14-47FC-921B-1C8E6E986A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86" b="89908" l="6829" r="89919">
                        <a14:foregroundMark x1="30569" y1="64220" x2="30569" y2="64220"/>
                        <a14:foregroundMark x1="66829" y1="65138" x2="66829" y2="65138"/>
                        <a14:foregroundMark x1="51382" y1="69419" x2="51382" y2="69419"/>
                        <a14:foregroundMark x1="6829" y1="48012" x2="6829" y2="4801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74354" y="3104311"/>
            <a:ext cx="448396" cy="777604"/>
          </a:xfrm>
          <a:prstGeom prst="rect">
            <a:avLst/>
          </a:prstGeom>
        </p:spPr>
      </p:pic>
      <p:sp>
        <p:nvSpPr>
          <p:cNvPr id="37" name="슬라이드 번호 개체 틀 4">
            <a:extLst>
              <a:ext uri="{FF2B5EF4-FFF2-40B4-BE49-F238E27FC236}">
                <a16:creationId xmlns:a16="http://schemas.microsoft.com/office/drawing/2014/main" id="{8F7C9874-1FBD-400B-801F-35F19202BC6E}"/>
              </a:ext>
            </a:extLst>
          </p:cNvPr>
          <p:cNvSpPr txBox="1">
            <a:spLocks/>
          </p:cNvSpPr>
          <p:nvPr/>
        </p:nvSpPr>
        <p:spPr>
          <a:xfrm>
            <a:off x="4724400" y="648887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5169C2E4-B7F8-4645-B487-2B4DF5F7574C}" type="slidenum">
              <a:rPr lang="ko-KR" altLang="en-US" smtClean="0">
                <a:solidFill>
                  <a:schemeClr val="tx1"/>
                </a:solidFill>
              </a:rPr>
              <a:pPr algn="ctr"/>
              <a:t>14</a:t>
            </a:fld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59764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E609DDF-1143-4685-A0CE-7AD721FED351}"/>
              </a:ext>
            </a:extLst>
          </p:cNvPr>
          <p:cNvSpPr/>
          <p:nvPr/>
        </p:nvSpPr>
        <p:spPr>
          <a:xfrm>
            <a:off x="0" y="0"/>
            <a:ext cx="12192000" cy="36150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24DC57D-6C1D-4257-8FA3-A14BEC8E3027}"/>
              </a:ext>
            </a:extLst>
          </p:cNvPr>
          <p:cNvSpPr/>
          <p:nvPr/>
        </p:nvSpPr>
        <p:spPr>
          <a:xfrm>
            <a:off x="0" y="6497058"/>
            <a:ext cx="12192000" cy="36150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0BF91B6-7FF3-4A05-9178-2D69FBED410B}"/>
              </a:ext>
            </a:extLst>
          </p:cNvPr>
          <p:cNvSpPr/>
          <p:nvPr/>
        </p:nvSpPr>
        <p:spPr>
          <a:xfrm>
            <a:off x="0" y="350873"/>
            <a:ext cx="2126512" cy="614618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73687F-C396-4148-A6EB-DD4D2D5A2EAE}"/>
              </a:ext>
            </a:extLst>
          </p:cNvPr>
          <p:cNvSpPr txBox="1"/>
          <p:nvPr/>
        </p:nvSpPr>
        <p:spPr>
          <a:xfrm>
            <a:off x="871870" y="1658676"/>
            <a:ext cx="111641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600" dirty="0">
                <a:solidFill>
                  <a:schemeClr val="bg1"/>
                </a:solidFill>
                <a:latin typeface="Segoe Print" panose="02000600000000000000" pitchFamily="2" charset="0"/>
                <a:ea typeface="나눔스퀘어_ac" panose="020B0600000101010101" pitchFamily="50" charset="-127"/>
              </a:rPr>
              <a:t>3</a:t>
            </a:r>
            <a:endParaRPr lang="ko-KR" altLang="en-US" sz="9600" dirty="0">
              <a:solidFill>
                <a:schemeClr val="bg1"/>
              </a:solidFill>
              <a:latin typeface="Segoe Print" panose="02000600000000000000" pitchFamily="2" charset="0"/>
              <a:ea typeface="나눔스퀘어_ac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7575B2A-A55B-4019-8203-ACE0C9EA2554}"/>
              </a:ext>
            </a:extLst>
          </p:cNvPr>
          <p:cNvSpPr txBox="1"/>
          <p:nvPr/>
        </p:nvSpPr>
        <p:spPr>
          <a:xfrm>
            <a:off x="2290157" y="1811615"/>
            <a:ext cx="59713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데이터 분석 방법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BEB0E98-3E6D-4CDD-8BD6-1264E8C7E251}"/>
              </a:ext>
            </a:extLst>
          </p:cNvPr>
          <p:cNvSpPr txBox="1"/>
          <p:nvPr/>
        </p:nvSpPr>
        <p:spPr>
          <a:xfrm>
            <a:off x="2373108" y="3116198"/>
            <a:ext cx="5156791" cy="14329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데이터 분석 방법</a:t>
            </a:r>
            <a:endParaRPr lang="en-US" altLang="ko-KR" sz="20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모델 선정 이유</a:t>
            </a:r>
            <a:endParaRPr lang="en-US" altLang="ko-KR" sz="20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학습 알고리즘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F08AB5DC-D7B5-451C-ABB9-AC5ECF7CBD73}"/>
              </a:ext>
            </a:extLst>
          </p:cNvPr>
          <p:cNvGrpSpPr/>
          <p:nvPr/>
        </p:nvGrpSpPr>
        <p:grpSpPr>
          <a:xfrm>
            <a:off x="11122020" y="6446383"/>
            <a:ext cx="3468624" cy="411617"/>
            <a:chOff x="3268760" y="734508"/>
            <a:chExt cx="3468624" cy="411617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9756DE2-ADA0-4987-8E93-207889876175}"/>
                </a:ext>
              </a:extLst>
            </p:cNvPr>
            <p:cNvSpPr txBox="1"/>
            <p:nvPr/>
          </p:nvSpPr>
          <p:spPr>
            <a:xfrm>
              <a:off x="3268760" y="822960"/>
              <a:ext cx="3468624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>
                  <a:solidFill>
                    <a:srgbClr val="FF0000"/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NS</a:t>
              </a:r>
              <a:r>
                <a:rPr lang="en-US" altLang="ko-KR" sz="15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 </a:t>
              </a:r>
              <a:r>
                <a:rPr lang="en-US" altLang="ko-KR" sz="1500" dirty="0">
                  <a:solidFill>
                    <a:schemeClr val="bg1"/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Shop</a:t>
              </a:r>
              <a:endParaRPr lang="ko-KR" altLang="en-US" sz="1500" dirty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477288D1-7C0E-4B03-8B93-4D1AD60C1EF7}"/>
                </a:ext>
              </a:extLst>
            </p:cNvPr>
            <p:cNvSpPr txBox="1"/>
            <p:nvPr/>
          </p:nvSpPr>
          <p:spPr>
            <a:xfrm>
              <a:off x="4005316" y="734508"/>
              <a:ext cx="984504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>
                  <a:solidFill>
                    <a:schemeClr val="bg1"/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+</a:t>
              </a:r>
              <a:endParaRPr lang="ko-KR" altLang="en-US" sz="1500" dirty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</p:grpSp>
      <p:sp>
        <p:nvSpPr>
          <p:cNvPr id="6" name="슬라이드 번호 개체 틀 4">
            <a:extLst>
              <a:ext uri="{FF2B5EF4-FFF2-40B4-BE49-F238E27FC236}">
                <a16:creationId xmlns:a16="http://schemas.microsoft.com/office/drawing/2014/main" id="{D8CAD49D-37B7-469E-9C43-D9B921D1E530}"/>
              </a:ext>
            </a:extLst>
          </p:cNvPr>
          <p:cNvSpPr txBox="1">
            <a:spLocks/>
          </p:cNvSpPr>
          <p:nvPr/>
        </p:nvSpPr>
        <p:spPr>
          <a:xfrm>
            <a:off x="4724400" y="648887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5169C2E4-B7F8-4645-B487-2B4DF5F7574C}" type="slidenum">
              <a:rPr lang="ko-KR" altLang="en-US" smtClean="0">
                <a:solidFill>
                  <a:schemeClr val="bg1"/>
                </a:solidFill>
              </a:rPr>
              <a:pPr algn="ctr"/>
              <a:t>15</a:t>
            </a:fld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4771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29A06F8-D18D-4D99-847C-4A633DB86A4F}"/>
              </a:ext>
            </a:extLst>
          </p:cNvPr>
          <p:cNvSpPr txBox="1"/>
          <p:nvPr/>
        </p:nvSpPr>
        <p:spPr>
          <a:xfrm>
            <a:off x="449463" y="496714"/>
            <a:ext cx="493092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>
                <a:solidFill>
                  <a:srgbClr val="262626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데이터 분석 방법</a:t>
            </a:r>
            <a:r>
              <a:rPr lang="en-US" altLang="ko-KR" sz="2000" dirty="0">
                <a:solidFill>
                  <a:srgbClr val="262626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_ </a:t>
            </a:r>
            <a:r>
              <a:rPr lang="ko-KR" altLang="en-US" sz="2000" dirty="0">
                <a:solidFill>
                  <a:srgbClr val="262626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모델 후보 및 선정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F793267-3906-49C2-94C6-8C9439808AB5}"/>
              </a:ext>
            </a:extLst>
          </p:cNvPr>
          <p:cNvSpPr/>
          <p:nvPr/>
        </p:nvSpPr>
        <p:spPr>
          <a:xfrm>
            <a:off x="1" y="450548"/>
            <a:ext cx="347472" cy="64633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991A0E5C-8FB3-4A79-B30B-A7A4C362354C}"/>
              </a:ext>
            </a:extLst>
          </p:cNvPr>
          <p:cNvGrpSpPr/>
          <p:nvPr/>
        </p:nvGrpSpPr>
        <p:grpSpPr>
          <a:xfrm>
            <a:off x="11127299" y="6421779"/>
            <a:ext cx="3468624" cy="411617"/>
            <a:chOff x="3268760" y="734508"/>
            <a:chExt cx="3468624" cy="411617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DA6136E-4AE5-4251-BAF5-3AAE42B03749}"/>
                </a:ext>
              </a:extLst>
            </p:cNvPr>
            <p:cNvSpPr txBox="1"/>
            <p:nvPr/>
          </p:nvSpPr>
          <p:spPr>
            <a:xfrm>
              <a:off x="3268760" y="822960"/>
              <a:ext cx="3468624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>
                  <a:solidFill>
                    <a:srgbClr val="FF0000"/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NS</a:t>
              </a:r>
              <a:r>
                <a:rPr lang="en-US" altLang="ko-KR" sz="15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 Shop</a:t>
              </a:r>
              <a:endParaRPr lang="ko-KR" altLang="en-US" sz="15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867CFC4-E342-4E07-A595-512B50333758}"/>
                </a:ext>
              </a:extLst>
            </p:cNvPr>
            <p:cNvSpPr txBox="1"/>
            <p:nvPr/>
          </p:nvSpPr>
          <p:spPr>
            <a:xfrm>
              <a:off x="4005316" y="734508"/>
              <a:ext cx="984504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+</a:t>
              </a:r>
              <a:endParaRPr lang="ko-KR" altLang="en-US" sz="15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F8CBAB04-9C3E-48E6-B75D-38C6BE76898A}"/>
              </a:ext>
            </a:extLst>
          </p:cNvPr>
          <p:cNvGrpSpPr/>
          <p:nvPr/>
        </p:nvGrpSpPr>
        <p:grpSpPr>
          <a:xfrm>
            <a:off x="1312624" y="1154989"/>
            <a:ext cx="6453463" cy="1155715"/>
            <a:chOff x="-1907140" y="2370109"/>
            <a:chExt cx="4830748" cy="825512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70077F64-727B-44A0-8C4E-1DEFAC0C5D1F}"/>
                </a:ext>
              </a:extLst>
            </p:cNvPr>
            <p:cNvSpPr txBox="1"/>
            <p:nvPr/>
          </p:nvSpPr>
          <p:spPr>
            <a:xfrm>
              <a:off x="-1907140" y="2826289"/>
              <a:ext cx="4475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&gt;&gt;</a:t>
              </a:r>
              <a:endParaRPr lang="ko-KR" altLang="en-US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EA274B14-AEC8-43D1-AE63-59CB442DC721}"/>
                </a:ext>
              </a:extLst>
            </p:cNvPr>
            <p:cNvSpPr txBox="1"/>
            <p:nvPr/>
          </p:nvSpPr>
          <p:spPr>
            <a:xfrm>
              <a:off x="-1459582" y="2370109"/>
              <a:ext cx="438319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>
                  <a:solidFill>
                    <a:sysClr val="windowText" lastClr="000000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Deep Neural Network</a:t>
              </a: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1D7AA235-FE79-4EC0-A05E-0ADA2E19A2FE}"/>
              </a:ext>
            </a:extLst>
          </p:cNvPr>
          <p:cNvGrpSpPr/>
          <p:nvPr/>
        </p:nvGrpSpPr>
        <p:grpSpPr>
          <a:xfrm>
            <a:off x="1312624" y="4040828"/>
            <a:ext cx="7012434" cy="970881"/>
            <a:chOff x="2397106" y="1505225"/>
            <a:chExt cx="6629011" cy="1134461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09487F5C-9970-404C-9646-62D39CA43C72}"/>
                </a:ext>
              </a:extLst>
            </p:cNvPr>
            <p:cNvSpPr txBox="1"/>
            <p:nvPr/>
          </p:nvSpPr>
          <p:spPr>
            <a:xfrm>
              <a:off x="2397106" y="2270355"/>
              <a:ext cx="447558" cy="369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&gt;&gt;</a:t>
              </a:r>
              <a:endParaRPr lang="ko-KR" altLang="en-US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493A5910-3DE2-429F-9F02-A590927BA418}"/>
                </a:ext>
              </a:extLst>
            </p:cNvPr>
            <p:cNvSpPr txBox="1"/>
            <p:nvPr/>
          </p:nvSpPr>
          <p:spPr>
            <a:xfrm>
              <a:off x="3003562" y="1505225"/>
              <a:ext cx="6022555" cy="5394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Long Short-Term Memory model</a:t>
              </a:r>
            </a:p>
          </p:txBody>
        </p:sp>
      </p:grp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4DF4A6FB-2835-4F7C-A92C-7099A42EC068}"/>
              </a:ext>
            </a:extLst>
          </p:cNvPr>
          <p:cNvSpPr/>
          <p:nvPr/>
        </p:nvSpPr>
        <p:spPr>
          <a:xfrm>
            <a:off x="256766" y="1711207"/>
            <a:ext cx="1029041" cy="598078"/>
          </a:xfrm>
          <a:prstGeom prst="roundRect">
            <a:avLst/>
          </a:prstGeom>
          <a:solidFill>
            <a:srgbClr val="EA9B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DNN</a:t>
            </a:r>
          </a:p>
        </p:txBody>
      </p:sp>
      <p:sp>
        <p:nvSpPr>
          <p:cNvPr id="38" name="사각형: 둥근 모서리 37">
            <a:extLst>
              <a:ext uri="{FF2B5EF4-FFF2-40B4-BE49-F238E27FC236}">
                <a16:creationId xmlns:a16="http://schemas.microsoft.com/office/drawing/2014/main" id="{08AAA210-7341-46A8-87D2-0B79425D116E}"/>
              </a:ext>
            </a:extLst>
          </p:cNvPr>
          <p:cNvSpPr/>
          <p:nvPr/>
        </p:nvSpPr>
        <p:spPr>
          <a:xfrm>
            <a:off x="273582" y="4593109"/>
            <a:ext cx="1029041" cy="598078"/>
          </a:xfrm>
          <a:prstGeom prst="roundRect">
            <a:avLst/>
          </a:prstGeom>
          <a:solidFill>
            <a:srgbClr val="8AB1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LSTM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DCFC5F6-3AB9-400C-832B-5998F6311C88}"/>
              </a:ext>
            </a:extLst>
          </p:cNvPr>
          <p:cNvSpPr/>
          <p:nvPr/>
        </p:nvSpPr>
        <p:spPr>
          <a:xfrm>
            <a:off x="1937341" y="1677490"/>
            <a:ext cx="10080297" cy="20561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400" b="1" dirty="0">
                <a:solidFill>
                  <a:sysClr val="windowText" lastClr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Input layer</a:t>
            </a:r>
            <a:r>
              <a:rPr lang="ko-KR" altLang="en-US" sz="1400" b="1" dirty="0">
                <a:solidFill>
                  <a:sysClr val="windowText" lastClr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와 </a:t>
            </a:r>
            <a:r>
              <a:rPr lang="en-US" altLang="ko-KR" sz="1400" b="1" dirty="0">
                <a:solidFill>
                  <a:sysClr val="windowText" lastClr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Output layer </a:t>
            </a:r>
            <a:r>
              <a:rPr lang="ko-KR" altLang="en-US" sz="1400" b="1" dirty="0">
                <a:solidFill>
                  <a:sysClr val="windowText" lastClr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사이에 여러 개의 은닉층들로 이뤄진 인공신경망</a:t>
            </a:r>
            <a:endParaRPr lang="en-US" altLang="ko-KR" sz="1400" b="1" dirty="0">
              <a:solidFill>
                <a:sysClr val="windowText" lastClr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sysClr val="windowText" lastClr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복잡한 비선형 관계를 모델링 </a:t>
            </a:r>
            <a:endParaRPr lang="en-US" altLang="ko-KR" sz="1400" dirty="0">
              <a:solidFill>
                <a:sysClr val="windowText" lastClr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sysClr val="windowText" lastClr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추가 계층들은 하위 계층들의 특징들을 통합하며</a:t>
            </a:r>
            <a:r>
              <a:rPr lang="en-US" altLang="ko-KR" sz="1400" dirty="0">
                <a:solidFill>
                  <a:sysClr val="windowText" lastClr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ko-KR" altLang="en-US" sz="1400" dirty="0">
                <a:solidFill>
                  <a:sysClr val="windowText" lastClr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보다 적은 </a:t>
            </a:r>
            <a:r>
              <a:rPr lang="en-US" altLang="ko-KR" sz="1400" dirty="0">
                <a:solidFill>
                  <a:sysClr val="windowText" lastClr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node</a:t>
            </a:r>
            <a:r>
              <a:rPr lang="ko-KR" altLang="en-US" sz="1400" dirty="0">
                <a:solidFill>
                  <a:sysClr val="windowText" lastClr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로 복잡한 데이터를 모델링</a:t>
            </a:r>
            <a:endParaRPr lang="en-US" altLang="ko-KR" sz="1400" dirty="0">
              <a:solidFill>
                <a:sysClr val="windowText" lastClr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400" dirty="0">
                <a:solidFill>
                  <a:sysClr val="windowText" lastClr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Supervised learning</a:t>
            </a:r>
            <a:r>
              <a:rPr lang="ko-KR" altLang="en-US" sz="1400" dirty="0">
                <a:solidFill>
                  <a:sysClr val="windowText" lastClr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을 통해 모델을 학습</a:t>
            </a:r>
            <a:endParaRPr lang="en-US" altLang="ko-KR" sz="1400" dirty="0">
              <a:solidFill>
                <a:sysClr val="windowText" lastClr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ysClr val="windowText" lastClr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   </a:t>
            </a:r>
            <a:r>
              <a:rPr lang="ko-KR" altLang="en-US" sz="1400" dirty="0">
                <a:solidFill>
                  <a:sysClr val="windowText" lastClr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최상의 분류성능을 내기위한 최적의 가중치 값을 알아내며 </a:t>
            </a:r>
            <a:endParaRPr lang="en-US" altLang="ko-KR" sz="1400" dirty="0">
              <a:solidFill>
                <a:sysClr val="windowText" lastClr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ysClr val="windowText" lastClr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  Training data</a:t>
            </a:r>
            <a:r>
              <a:rPr lang="ko-KR" altLang="en-US" sz="1400" dirty="0">
                <a:solidFill>
                  <a:sysClr val="windowText" lastClr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에 신경망 가중치를 적용시키고 </a:t>
            </a:r>
            <a:r>
              <a:rPr lang="en-US" altLang="ko-KR" sz="1400" dirty="0">
                <a:solidFill>
                  <a:sysClr val="windowText" lastClr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activation </a:t>
            </a:r>
            <a:r>
              <a:rPr lang="ko-KR" altLang="en-US" sz="1400" dirty="0">
                <a:solidFill>
                  <a:sysClr val="windowText" lastClr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함수를 도입하여 예측 값과 비교</a:t>
            </a:r>
            <a:endParaRPr lang="en-US" altLang="ko-KR" sz="1400" dirty="0">
              <a:solidFill>
                <a:sysClr val="windowText" lastClr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50682789-E989-40F3-8F6B-CF6FD170DEF2}"/>
              </a:ext>
            </a:extLst>
          </p:cNvPr>
          <p:cNvSpPr/>
          <p:nvPr/>
        </p:nvSpPr>
        <p:spPr>
          <a:xfrm>
            <a:off x="1954158" y="4593109"/>
            <a:ext cx="10080296" cy="186515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500" b="1" dirty="0">
                <a:solidFill>
                  <a:sysClr val="windowText" lastClr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RNN</a:t>
            </a:r>
            <a:r>
              <a:rPr lang="ko-KR" altLang="en-US" sz="1500" b="1" dirty="0">
                <a:solidFill>
                  <a:sysClr val="windowText" lastClr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의 특별 케이스</a:t>
            </a:r>
            <a:r>
              <a:rPr lang="en-US" altLang="ko-KR" sz="1500" b="1" dirty="0">
                <a:solidFill>
                  <a:sysClr val="windowText" lastClr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</a:t>
            </a:r>
            <a:r>
              <a:rPr lang="ko-KR" altLang="en-US" sz="1500" b="1" dirty="0">
                <a:solidFill>
                  <a:sysClr val="windowText" lastClr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en-US" altLang="ko-KR" sz="1500" dirty="0">
                <a:solidFill>
                  <a:sysClr val="windowText" lastClr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RNN</a:t>
            </a:r>
            <a:r>
              <a:rPr lang="ko-KR" altLang="en-US" sz="1500" dirty="0">
                <a:solidFill>
                  <a:sysClr val="windowText" lastClr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에서 셀 상태 값이 추가됨</a:t>
            </a:r>
            <a:endParaRPr lang="en-US" altLang="ko-KR" sz="1500" dirty="0">
              <a:solidFill>
                <a:sysClr val="windowText" lastClr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500" dirty="0">
                <a:solidFill>
                  <a:sysClr val="windowText" lastClr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장기 의존성 문제를 가능하며 다양한 분야에서 응용</a:t>
            </a:r>
            <a:endParaRPr lang="en-US" altLang="ko-KR" sz="1500" dirty="0">
              <a:solidFill>
                <a:sysClr val="windowText" lastClr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500" dirty="0">
                <a:solidFill>
                  <a:sysClr val="windowText" lastClr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반복되는 체인으로 구성</a:t>
            </a:r>
            <a:r>
              <a:rPr lang="en-US" altLang="ko-KR" sz="1500" dirty="0">
                <a:solidFill>
                  <a:sysClr val="windowText" lastClr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+ 4</a:t>
            </a:r>
            <a:r>
              <a:rPr lang="ko-KR" altLang="en-US" sz="1500" dirty="0">
                <a:solidFill>
                  <a:sysClr val="windowText" lastClr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개의 상호작용 가능한 특별한 방식 </a:t>
            </a:r>
            <a:r>
              <a:rPr lang="en-US" altLang="ko-KR" sz="1500" dirty="0">
                <a:solidFill>
                  <a:sysClr val="windowText" lastClr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</a:t>
            </a:r>
            <a:r>
              <a:rPr lang="ko-KR" altLang="en-US" sz="1500" dirty="0">
                <a:solidFill>
                  <a:sysClr val="windowText" lastClr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표준 </a:t>
            </a:r>
            <a:r>
              <a:rPr lang="en-US" altLang="ko-KR" sz="1500" dirty="0">
                <a:solidFill>
                  <a:sysClr val="windowText" lastClr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RNN:</a:t>
            </a:r>
            <a:r>
              <a:rPr lang="ko-KR" altLang="en-US" sz="1500" dirty="0">
                <a:solidFill>
                  <a:sysClr val="windowText" lastClr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단일 </a:t>
            </a:r>
            <a:r>
              <a:rPr lang="en-US" altLang="ko-KR" sz="1500" dirty="0">
                <a:solidFill>
                  <a:sysClr val="windowText" lastClr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tanh layer</a:t>
            </a:r>
            <a:r>
              <a:rPr lang="ko-KR" altLang="en-US" sz="1500" dirty="0">
                <a:solidFill>
                  <a:sysClr val="windowText" lastClr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en-US" altLang="ko-KR" sz="1500" dirty="0">
                <a:solidFill>
                  <a:sysClr val="windowText" lastClr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)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500" dirty="0">
                <a:solidFill>
                  <a:sysClr val="windowText" lastClr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은닉층의 메모리 셀에 입력 게이트</a:t>
            </a:r>
            <a:r>
              <a:rPr lang="en-US" altLang="ko-KR" sz="1500" dirty="0">
                <a:solidFill>
                  <a:sysClr val="windowText" lastClr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</a:t>
            </a:r>
            <a:r>
              <a:rPr lang="ko-KR" altLang="en-US" sz="1500" dirty="0">
                <a:solidFill>
                  <a:sysClr val="windowText" lastClr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망각 게이트</a:t>
            </a:r>
            <a:r>
              <a:rPr lang="en-US" altLang="ko-KR" sz="1500" dirty="0">
                <a:solidFill>
                  <a:sysClr val="windowText" lastClr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</a:t>
            </a:r>
            <a:r>
              <a:rPr lang="ko-KR" altLang="en-US" sz="1500" dirty="0">
                <a:solidFill>
                  <a:sysClr val="windowText" lastClr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출력 게이트를 추가하여 불필요한 기억을 지우고</a:t>
            </a:r>
            <a:r>
              <a:rPr lang="en-US" altLang="ko-KR" sz="1500" dirty="0">
                <a:solidFill>
                  <a:sysClr val="windowText" lastClr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</a:t>
            </a:r>
            <a:r>
              <a:rPr lang="ko-KR" altLang="en-US" sz="1500" dirty="0">
                <a:solidFill>
                  <a:sysClr val="windowText" lastClr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행할 것들을 정함</a:t>
            </a:r>
            <a:endParaRPr lang="en-US" altLang="ko-KR" sz="1500" dirty="0">
              <a:solidFill>
                <a:sysClr val="windowText" lastClr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pic>
        <p:nvPicPr>
          <p:cNvPr id="18" name="그래픽 17" descr="재생">
            <a:extLst>
              <a:ext uri="{FF2B5EF4-FFF2-40B4-BE49-F238E27FC236}">
                <a16:creationId xmlns:a16="http://schemas.microsoft.com/office/drawing/2014/main" id="{F0879FF6-DD11-42E6-8B27-DAEBE9B255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80401" y="1848785"/>
            <a:ext cx="217129" cy="217129"/>
          </a:xfrm>
          <a:prstGeom prst="rect">
            <a:avLst/>
          </a:prstGeom>
        </p:spPr>
      </p:pic>
      <p:pic>
        <p:nvPicPr>
          <p:cNvPr id="41" name="그래픽 40" descr="재생">
            <a:extLst>
              <a:ext uri="{FF2B5EF4-FFF2-40B4-BE49-F238E27FC236}">
                <a16:creationId xmlns:a16="http://schemas.microsoft.com/office/drawing/2014/main" id="{4DA7E013-9623-4B9B-A5E2-2B0ACBB1FC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80401" y="2154992"/>
            <a:ext cx="217129" cy="217129"/>
          </a:xfrm>
          <a:prstGeom prst="rect">
            <a:avLst/>
          </a:prstGeom>
        </p:spPr>
      </p:pic>
      <p:pic>
        <p:nvPicPr>
          <p:cNvPr id="42" name="그래픽 41" descr="재생">
            <a:extLst>
              <a:ext uri="{FF2B5EF4-FFF2-40B4-BE49-F238E27FC236}">
                <a16:creationId xmlns:a16="http://schemas.microsoft.com/office/drawing/2014/main" id="{63AA719B-F8AF-4CEB-B931-CFF0520FA6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80401" y="2495382"/>
            <a:ext cx="217129" cy="217129"/>
          </a:xfrm>
          <a:prstGeom prst="rect">
            <a:avLst/>
          </a:prstGeom>
        </p:spPr>
      </p:pic>
      <p:pic>
        <p:nvPicPr>
          <p:cNvPr id="43" name="그래픽 42" descr="재생">
            <a:extLst>
              <a:ext uri="{FF2B5EF4-FFF2-40B4-BE49-F238E27FC236}">
                <a16:creationId xmlns:a16="http://schemas.microsoft.com/office/drawing/2014/main" id="{91087D2E-C923-4D30-9260-01C35B9ABF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80401" y="2830829"/>
            <a:ext cx="217129" cy="217129"/>
          </a:xfrm>
          <a:prstGeom prst="rect">
            <a:avLst/>
          </a:prstGeom>
        </p:spPr>
      </p:pic>
      <p:pic>
        <p:nvPicPr>
          <p:cNvPr id="44" name="그래픽 43" descr="재생">
            <a:extLst>
              <a:ext uri="{FF2B5EF4-FFF2-40B4-BE49-F238E27FC236}">
                <a16:creationId xmlns:a16="http://schemas.microsoft.com/office/drawing/2014/main" id="{75A9C69A-332D-48EC-9232-7F20BA069A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80401" y="3138066"/>
            <a:ext cx="217129" cy="217129"/>
          </a:xfrm>
          <a:prstGeom prst="rect">
            <a:avLst/>
          </a:prstGeom>
        </p:spPr>
      </p:pic>
      <p:pic>
        <p:nvPicPr>
          <p:cNvPr id="45" name="그래픽 44" descr="재생">
            <a:extLst>
              <a:ext uri="{FF2B5EF4-FFF2-40B4-BE49-F238E27FC236}">
                <a16:creationId xmlns:a16="http://schemas.microsoft.com/office/drawing/2014/main" id="{B2AE9D1F-067E-4635-8F0E-B2F757E287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80401" y="3445811"/>
            <a:ext cx="217129" cy="217129"/>
          </a:xfrm>
          <a:prstGeom prst="rect">
            <a:avLst/>
          </a:prstGeom>
        </p:spPr>
      </p:pic>
      <p:pic>
        <p:nvPicPr>
          <p:cNvPr id="50" name="그래픽 49" descr="재생">
            <a:extLst>
              <a:ext uri="{FF2B5EF4-FFF2-40B4-BE49-F238E27FC236}">
                <a16:creationId xmlns:a16="http://schemas.microsoft.com/office/drawing/2014/main" id="{D8E031C2-16C8-4002-9EAC-439421AD07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87027" y="4956155"/>
            <a:ext cx="217129" cy="217129"/>
          </a:xfrm>
          <a:prstGeom prst="rect">
            <a:avLst/>
          </a:prstGeom>
        </p:spPr>
      </p:pic>
      <p:pic>
        <p:nvPicPr>
          <p:cNvPr id="51" name="그래픽 50" descr="재생">
            <a:extLst>
              <a:ext uri="{FF2B5EF4-FFF2-40B4-BE49-F238E27FC236}">
                <a16:creationId xmlns:a16="http://schemas.microsoft.com/office/drawing/2014/main" id="{1A200811-FE1C-4996-B7A6-91E223AB48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87027" y="5287737"/>
            <a:ext cx="217129" cy="217129"/>
          </a:xfrm>
          <a:prstGeom prst="rect">
            <a:avLst/>
          </a:prstGeom>
        </p:spPr>
      </p:pic>
      <p:pic>
        <p:nvPicPr>
          <p:cNvPr id="52" name="그래픽 51" descr="재생">
            <a:extLst>
              <a:ext uri="{FF2B5EF4-FFF2-40B4-BE49-F238E27FC236}">
                <a16:creationId xmlns:a16="http://schemas.microsoft.com/office/drawing/2014/main" id="{FCAB51B9-A5D9-4F37-A065-3EE5F4AB6A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002027" y="5630323"/>
            <a:ext cx="217129" cy="217129"/>
          </a:xfrm>
          <a:prstGeom prst="rect">
            <a:avLst/>
          </a:prstGeom>
        </p:spPr>
      </p:pic>
      <p:pic>
        <p:nvPicPr>
          <p:cNvPr id="53" name="그래픽 52" descr="재생">
            <a:extLst>
              <a:ext uri="{FF2B5EF4-FFF2-40B4-BE49-F238E27FC236}">
                <a16:creationId xmlns:a16="http://schemas.microsoft.com/office/drawing/2014/main" id="{330F6BD8-86C3-4CCB-BB7A-B7D7BEE2EC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87027" y="5971780"/>
            <a:ext cx="217129" cy="217129"/>
          </a:xfrm>
          <a:prstGeom prst="rect">
            <a:avLst/>
          </a:prstGeom>
        </p:spPr>
      </p:pic>
      <p:sp>
        <p:nvSpPr>
          <p:cNvPr id="7" name="슬라이드 번호 개체 틀 4">
            <a:extLst>
              <a:ext uri="{FF2B5EF4-FFF2-40B4-BE49-F238E27FC236}">
                <a16:creationId xmlns:a16="http://schemas.microsoft.com/office/drawing/2014/main" id="{6FAC55FA-3BCF-4EED-8E2E-0353D8549F8A}"/>
              </a:ext>
            </a:extLst>
          </p:cNvPr>
          <p:cNvSpPr txBox="1">
            <a:spLocks/>
          </p:cNvSpPr>
          <p:nvPr/>
        </p:nvSpPr>
        <p:spPr>
          <a:xfrm>
            <a:off x="4724400" y="648887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5169C2E4-B7F8-4645-B487-2B4DF5F7574C}" type="slidenum">
              <a:rPr lang="ko-KR" altLang="en-US" smtClean="0">
                <a:solidFill>
                  <a:schemeClr val="tx1"/>
                </a:solidFill>
              </a:rPr>
              <a:pPr algn="ctr"/>
              <a:t>16</a:t>
            </a:fld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04971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29A06F8-D18D-4D99-847C-4A633DB86A4F}"/>
              </a:ext>
            </a:extLst>
          </p:cNvPr>
          <p:cNvSpPr txBox="1"/>
          <p:nvPr/>
        </p:nvSpPr>
        <p:spPr>
          <a:xfrm>
            <a:off x="449463" y="496714"/>
            <a:ext cx="656093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>
                <a:solidFill>
                  <a:srgbClr val="262626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데이터 분석 방법</a:t>
            </a:r>
            <a:r>
              <a:rPr lang="en-US" altLang="ko-KR" sz="2000" dirty="0">
                <a:solidFill>
                  <a:srgbClr val="262626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_ </a:t>
            </a:r>
            <a:r>
              <a:rPr lang="ko-KR" altLang="en-US" sz="2000" dirty="0">
                <a:solidFill>
                  <a:srgbClr val="262626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모델 후보 및 선정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F793267-3906-49C2-94C6-8C9439808AB5}"/>
              </a:ext>
            </a:extLst>
          </p:cNvPr>
          <p:cNvSpPr/>
          <p:nvPr/>
        </p:nvSpPr>
        <p:spPr>
          <a:xfrm>
            <a:off x="1" y="450548"/>
            <a:ext cx="347472" cy="64633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991A0E5C-8FB3-4A79-B30B-A7A4C362354C}"/>
              </a:ext>
            </a:extLst>
          </p:cNvPr>
          <p:cNvGrpSpPr/>
          <p:nvPr/>
        </p:nvGrpSpPr>
        <p:grpSpPr>
          <a:xfrm>
            <a:off x="11127299" y="6421779"/>
            <a:ext cx="3468624" cy="411617"/>
            <a:chOff x="3268760" y="734508"/>
            <a:chExt cx="3468624" cy="411617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DA6136E-4AE5-4251-BAF5-3AAE42B03749}"/>
                </a:ext>
              </a:extLst>
            </p:cNvPr>
            <p:cNvSpPr txBox="1"/>
            <p:nvPr/>
          </p:nvSpPr>
          <p:spPr>
            <a:xfrm>
              <a:off x="3268760" y="822960"/>
              <a:ext cx="3468624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>
                  <a:solidFill>
                    <a:srgbClr val="FF0000"/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NS</a:t>
              </a:r>
              <a:r>
                <a:rPr lang="en-US" altLang="ko-KR" sz="15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 Shop</a:t>
              </a:r>
              <a:endParaRPr lang="ko-KR" altLang="en-US" sz="15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867CFC4-E342-4E07-A595-512B50333758}"/>
                </a:ext>
              </a:extLst>
            </p:cNvPr>
            <p:cNvSpPr txBox="1"/>
            <p:nvPr/>
          </p:nvSpPr>
          <p:spPr>
            <a:xfrm>
              <a:off x="4005316" y="734508"/>
              <a:ext cx="984504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+</a:t>
              </a:r>
              <a:endParaRPr lang="ko-KR" altLang="en-US" sz="15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</p:grp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DCFC5F6-3AB9-400C-832B-5998F6311C88}"/>
              </a:ext>
            </a:extLst>
          </p:cNvPr>
          <p:cNvSpPr/>
          <p:nvPr/>
        </p:nvSpPr>
        <p:spPr>
          <a:xfrm>
            <a:off x="1882210" y="1994248"/>
            <a:ext cx="10136923" cy="436703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b="1" i="0" dirty="0">
                <a:solidFill>
                  <a:schemeClr val="tx1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트리 기반의 대표적인 앙상블 머신 러닝 모델 기법</a:t>
            </a:r>
            <a:endParaRPr lang="en-US" altLang="ko-KR" b="1" dirty="0">
              <a:solidFill>
                <a:schemeClr val="tx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endParaRPr lang="en-US" altLang="ko-KR" b="0" i="0" dirty="0">
              <a:solidFill>
                <a:schemeClr val="tx1"/>
              </a:solidFill>
              <a:effectLst/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285750" indent="-285750">
              <a:buFont typeface="나눔스퀘어" panose="020B0600000101010101" pitchFamily="50" charset="-127"/>
              <a:buChar char="▶"/>
            </a:pPr>
            <a:r>
              <a:rPr lang="ko-KR" altLang="en-US" b="0" i="0" dirty="0">
                <a:solidFill>
                  <a:schemeClr val="tx1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의사결정 트리의 오버 피팅 한계를 </a:t>
            </a:r>
            <a:r>
              <a:rPr lang="ko-KR" altLang="en-US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극복할 수 있음</a:t>
            </a:r>
            <a:endParaRPr lang="en-US" altLang="ko-KR" dirty="0">
              <a:solidFill>
                <a:schemeClr val="tx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285750" indent="-285750">
              <a:buFont typeface="나눔스퀘어" panose="020B0600000101010101" pitchFamily="50" charset="-127"/>
              <a:buChar char="▶"/>
            </a:pPr>
            <a:r>
              <a:rPr kumimoji="0" lang="ko-KR" altLang="en-US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좋은 성능을 얻기 위해 다수의 학습 알고리즘을 사용</a:t>
            </a:r>
            <a:r>
              <a:rPr kumimoji="0" lang="en-US" altLang="ko-KR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[</a:t>
            </a:r>
            <a:r>
              <a:rPr kumimoji="0" lang="ko-KR" altLang="en-US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앙상블 학습법</a:t>
            </a:r>
            <a:r>
              <a:rPr kumimoji="0" lang="en-US" altLang="ko-KR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] : </a:t>
            </a:r>
          </a:p>
          <a:p>
            <a:r>
              <a:rPr lang="en-US" altLang="ko-KR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  </a:t>
            </a:r>
            <a:r>
              <a:rPr lang="ko-KR" altLang="en-US" b="0" i="0" dirty="0">
                <a:solidFill>
                  <a:schemeClr val="tx1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데이터에 의사결정나무 여러 개를 동시에 적용해서 학습 성능을 높임</a:t>
            </a:r>
            <a:endParaRPr lang="en-US" altLang="ko-KR" b="0" i="0" dirty="0">
              <a:solidFill>
                <a:schemeClr val="tx1"/>
              </a:solidFill>
              <a:effectLst/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742950" lvl="1" indent="-285750">
              <a:buFont typeface="나눔스퀘어" panose="020B0600000101010101" pitchFamily="50" charset="-127"/>
              <a:buChar char="▶"/>
            </a:pPr>
            <a:endParaRPr lang="en-US" altLang="ko-KR" dirty="0">
              <a:solidFill>
                <a:schemeClr val="tx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285750" indent="-285750">
              <a:buFont typeface="나눔스퀘어" panose="020B0600000101010101" pitchFamily="50" charset="-127"/>
              <a:buChar char="▶"/>
            </a:pPr>
            <a:r>
              <a:rPr lang="ko-KR" altLang="en-US" b="0" i="0" dirty="0">
                <a:solidFill>
                  <a:schemeClr val="tx1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복원추출을 통해 </a:t>
            </a:r>
            <a:r>
              <a:rPr lang="en-US" altLang="ko-KR" b="0" i="0" dirty="0">
                <a:solidFill>
                  <a:schemeClr val="tx1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30</a:t>
            </a:r>
            <a:r>
              <a:rPr lang="ko-KR" altLang="en-US" b="0" i="0" dirty="0">
                <a:solidFill>
                  <a:schemeClr val="tx1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개 이상의 데이터 셋을 만들어 각각에 의사결정나무를 적용한 뒤 학습 결과를 취합하는 </a:t>
            </a:r>
            <a:br>
              <a:rPr lang="en-US" altLang="ko-KR" b="0" i="0" dirty="0">
                <a:solidFill>
                  <a:schemeClr val="tx1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</a:br>
            <a:r>
              <a:rPr lang="ko-KR" altLang="en-US" b="0" i="0" dirty="0">
                <a:solidFill>
                  <a:schemeClr val="tx1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방식으로 작동함</a:t>
            </a:r>
            <a:endParaRPr lang="en-US" altLang="ko-KR" b="0" i="0" dirty="0">
              <a:solidFill>
                <a:schemeClr val="tx1"/>
              </a:solidFill>
              <a:effectLst/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742950" lvl="1" indent="-285750">
              <a:buFont typeface="나눔스퀘어" panose="020B0600000101010101" pitchFamily="50" charset="-127"/>
              <a:buChar char="▶"/>
            </a:pPr>
            <a:endParaRPr lang="en-US" altLang="ko-KR" dirty="0">
              <a:solidFill>
                <a:schemeClr val="tx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285750" indent="-285750">
              <a:buFont typeface="나눔스퀘어" panose="020B0600000101010101" pitchFamily="50" charset="-127"/>
              <a:buChar char="▶"/>
              <a:defRPr/>
            </a:pPr>
            <a:r>
              <a:rPr lang="en-US" altLang="ko-KR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Bagging Feature</a:t>
            </a:r>
            <a:r>
              <a:rPr lang="ko-KR" altLang="en-US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을 주며 </a:t>
            </a:r>
            <a:r>
              <a:rPr lang="en-US" altLang="ko-KR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Bagging</a:t>
            </a:r>
            <a:r>
              <a:rPr lang="ko-KR" altLang="en-US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을 진행하여 의사결정 트리를 생성함</a:t>
            </a:r>
            <a:endParaRPr lang="en-US" altLang="ko-KR" dirty="0">
              <a:solidFill>
                <a:schemeClr val="tx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285750" indent="-285750">
              <a:buFont typeface="나눔스퀘어" panose="020B0600000101010101" pitchFamily="50" charset="-127"/>
              <a:buChar char="▶"/>
              <a:defRPr/>
            </a:pPr>
            <a:endParaRPr kumimoji="0" lang="en-US" altLang="ko-KR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defRPr/>
            </a:pPr>
            <a:r>
              <a:rPr lang="en-US" altLang="ko-KR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</a:t>
            </a:r>
            <a:r>
              <a:rPr kumimoji="0" lang="en-US" altLang="ko-KR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*Bagging: </a:t>
            </a:r>
            <a:r>
              <a:rPr kumimoji="0" lang="ko-KR" altLang="en-US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의사결정 트리가 학습 데이터 셋에서 임의로 하위 데이터 셋을 추출하여 생성됨</a:t>
            </a:r>
            <a:r>
              <a:rPr kumimoji="0" lang="en-US" altLang="ko-KR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</a:t>
            </a:r>
            <a:r>
              <a:rPr kumimoji="0" lang="ko-KR" altLang="en-US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중복 허용</a:t>
            </a:r>
            <a:endParaRPr kumimoji="0" lang="en-US" altLang="ko-KR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endParaRPr lang="ko-KR" altLang="en-US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D74E1DF1-AC56-4CCD-B532-AB912B673E9D}"/>
              </a:ext>
            </a:extLst>
          </p:cNvPr>
          <p:cNvSpPr/>
          <p:nvPr/>
        </p:nvSpPr>
        <p:spPr>
          <a:xfrm>
            <a:off x="119242" y="1967562"/>
            <a:ext cx="1357630" cy="761791"/>
          </a:xfrm>
          <a:prstGeom prst="roundRect">
            <a:avLst/>
          </a:prstGeom>
          <a:solidFill>
            <a:srgbClr val="B71B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RANDOM</a:t>
            </a:r>
          </a:p>
          <a:p>
            <a:pPr algn="ctr"/>
            <a:r>
              <a:rPr lang="en-US" altLang="ko-KR" sz="1600" b="1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FOREST</a:t>
            </a: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FA9CE31B-0403-4B1B-A4AA-8941FE86C60A}"/>
              </a:ext>
            </a:extLst>
          </p:cNvPr>
          <p:cNvGrpSpPr/>
          <p:nvPr/>
        </p:nvGrpSpPr>
        <p:grpSpPr>
          <a:xfrm>
            <a:off x="1457843" y="1472863"/>
            <a:ext cx="6306435" cy="973042"/>
            <a:chOff x="-1819395" y="2412257"/>
            <a:chExt cx="4720690" cy="254870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06B90AE1-C666-4B9B-8EDE-63DBE6FF9D4F}"/>
                </a:ext>
              </a:extLst>
            </p:cNvPr>
            <p:cNvSpPr txBox="1"/>
            <p:nvPr/>
          </p:nvSpPr>
          <p:spPr>
            <a:xfrm>
              <a:off x="-1819395" y="2570387"/>
              <a:ext cx="626230" cy="967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&gt;&gt;</a:t>
              </a:r>
              <a:endParaRPr lang="ko-KR" altLang="en-US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5B696FFA-2088-44FE-A07E-549692181769}"/>
                </a:ext>
              </a:extLst>
            </p:cNvPr>
            <p:cNvSpPr txBox="1"/>
            <p:nvPr/>
          </p:nvSpPr>
          <p:spPr>
            <a:xfrm>
              <a:off x="-1481895" y="2412257"/>
              <a:ext cx="4383190" cy="1209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>
                  <a:solidFill>
                    <a:sysClr val="windowText" lastClr="000000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Random Forest</a:t>
              </a:r>
              <a:endParaRPr lang="ko-KR" altLang="en-US" sz="2400" b="1" dirty="0">
                <a:solidFill>
                  <a:sysClr val="windowText" lastClr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</p:grpSp>
      <p:sp>
        <p:nvSpPr>
          <p:cNvPr id="8" name="슬라이드 번호 개체 틀 4">
            <a:extLst>
              <a:ext uri="{FF2B5EF4-FFF2-40B4-BE49-F238E27FC236}">
                <a16:creationId xmlns:a16="http://schemas.microsoft.com/office/drawing/2014/main" id="{424D89D7-E828-4902-80F2-9BD65901A562}"/>
              </a:ext>
            </a:extLst>
          </p:cNvPr>
          <p:cNvSpPr txBox="1">
            <a:spLocks/>
          </p:cNvSpPr>
          <p:nvPr/>
        </p:nvSpPr>
        <p:spPr>
          <a:xfrm>
            <a:off x="4724400" y="648887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5169C2E4-B7F8-4645-B487-2B4DF5F7574C}" type="slidenum">
              <a:rPr lang="ko-KR" altLang="en-US" smtClean="0">
                <a:solidFill>
                  <a:schemeClr val="tx1"/>
                </a:solidFill>
              </a:rPr>
              <a:pPr algn="ctr"/>
              <a:t>17</a:t>
            </a:fld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9531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직사각형 66">
            <a:extLst>
              <a:ext uri="{FF2B5EF4-FFF2-40B4-BE49-F238E27FC236}">
                <a16:creationId xmlns:a16="http://schemas.microsoft.com/office/drawing/2014/main" id="{8D4FB7CE-A7D7-4F06-93C1-B9EC8F592617}"/>
              </a:ext>
            </a:extLst>
          </p:cNvPr>
          <p:cNvSpPr/>
          <p:nvPr/>
        </p:nvSpPr>
        <p:spPr>
          <a:xfrm>
            <a:off x="521463" y="2198682"/>
            <a:ext cx="6446264" cy="3523178"/>
          </a:xfrm>
          <a:prstGeom prst="rect">
            <a:avLst/>
          </a:prstGeom>
          <a:solidFill>
            <a:schemeClr val="bg1">
              <a:lumMod val="95000"/>
            </a:schemeClr>
          </a:solidFill>
          <a:ln w="412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9A06F8-D18D-4D99-847C-4A633DB86A4F}"/>
              </a:ext>
            </a:extLst>
          </p:cNvPr>
          <p:cNvSpPr txBox="1"/>
          <p:nvPr/>
        </p:nvSpPr>
        <p:spPr>
          <a:xfrm>
            <a:off x="449463" y="496714"/>
            <a:ext cx="379827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>
                <a:solidFill>
                  <a:srgbClr val="262626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데이터 분석 방법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F793267-3906-49C2-94C6-8C9439808AB5}"/>
              </a:ext>
            </a:extLst>
          </p:cNvPr>
          <p:cNvSpPr/>
          <p:nvPr/>
        </p:nvSpPr>
        <p:spPr>
          <a:xfrm>
            <a:off x="1" y="450548"/>
            <a:ext cx="347472" cy="64633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E970E4E-D2B3-467B-85FE-6A1E45E5767D}"/>
              </a:ext>
            </a:extLst>
          </p:cNvPr>
          <p:cNvSpPr txBox="1"/>
          <p:nvPr/>
        </p:nvSpPr>
        <p:spPr>
          <a:xfrm>
            <a:off x="521463" y="1499285"/>
            <a:ext cx="3798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C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모델 선정 이유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F9E8DC6-E53A-49BF-B8BD-C02CE27BD4E7}"/>
              </a:ext>
            </a:extLst>
          </p:cNvPr>
          <p:cNvSpPr/>
          <p:nvPr/>
        </p:nvSpPr>
        <p:spPr>
          <a:xfrm>
            <a:off x="449463" y="1539951"/>
            <a:ext cx="72000" cy="288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C00000"/>
              </a:solidFill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991A0E5C-8FB3-4A79-B30B-A7A4C362354C}"/>
              </a:ext>
            </a:extLst>
          </p:cNvPr>
          <p:cNvGrpSpPr/>
          <p:nvPr/>
        </p:nvGrpSpPr>
        <p:grpSpPr>
          <a:xfrm>
            <a:off x="11127299" y="6421779"/>
            <a:ext cx="3468624" cy="411617"/>
            <a:chOff x="3268760" y="734508"/>
            <a:chExt cx="3468624" cy="411617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DA6136E-4AE5-4251-BAF5-3AAE42B03749}"/>
                </a:ext>
              </a:extLst>
            </p:cNvPr>
            <p:cNvSpPr txBox="1"/>
            <p:nvPr/>
          </p:nvSpPr>
          <p:spPr>
            <a:xfrm>
              <a:off x="3268760" y="822960"/>
              <a:ext cx="3468624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>
                  <a:solidFill>
                    <a:srgbClr val="FF0000"/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NS</a:t>
              </a:r>
              <a:r>
                <a:rPr lang="en-US" altLang="ko-KR" sz="15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 Shop</a:t>
              </a:r>
              <a:endParaRPr lang="ko-KR" altLang="en-US" sz="15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867CFC4-E342-4E07-A595-512B50333758}"/>
                </a:ext>
              </a:extLst>
            </p:cNvPr>
            <p:cNvSpPr txBox="1"/>
            <p:nvPr/>
          </p:nvSpPr>
          <p:spPr>
            <a:xfrm>
              <a:off x="4005316" y="734508"/>
              <a:ext cx="984504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+</a:t>
              </a:r>
              <a:endParaRPr lang="ko-KR" altLang="en-US" sz="15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</p:grpSp>
      <p:sp>
        <p:nvSpPr>
          <p:cNvPr id="52" name="TextBox 51">
            <a:extLst>
              <a:ext uri="{FF2B5EF4-FFF2-40B4-BE49-F238E27FC236}">
                <a16:creationId xmlns:a16="http://schemas.microsoft.com/office/drawing/2014/main" id="{600AF814-B110-4F90-86E6-E505D9EB0FB7}"/>
              </a:ext>
            </a:extLst>
          </p:cNvPr>
          <p:cNvSpPr txBox="1"/>
          <p:nvPr/>
        </p:nvSpPr>
        <p:spPr>
          <a:xfrm>
            <a:off x="996933" y="3138610"/>
            <a:ext cx="48889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변수들의 중요도를 파악하기 쉬움</a:t>
            </a:r>
            <a:endParaRPr lang="en-US" altLang="ko-KR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E8F7C91-EF63-495C-88A6-EEA7F5A864D1}"/>
              </a:ext>
            </a:extLst>
          </p:cNvPr>
          <p:cNvSpPr txBox="1"/>
          <p:nvPr/>
        </p:nvSpPr>
        <p:spPr>
          <a:xfrm>
            <a:off x="614391" y="2274454"/>
            <a:ext cx="2834237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flat" dir="t"/>
            </a:scene3d>
            <a:sp3d extrusionH="158750" prstMaterial="matte">
              <a:extrusionClr>
                <a:schemeClr val="tx1"/>
              </a:extrusionClr>
            </a:sp3d>
          </a:bodyPr>
          <a:lstStyle/>
          <a:p>
            <a:r>
              <a:rPr lang="en-US" altLang="ko-KR" sz="2800" b="1" dirty="0">
                <a:ln w="9525">
                  <a:solidFill>
                    <a:schemeClr val="bg1">
                      <a:alpha val="0"/>
                    </a:schemeClr>
                  </a:solidFill>
                </a:ln>
                <a:solidFill>
                  <a:srgbClr val="CB2D2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Random Forest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EE09DE63-D4A3-41CC-BC61-7447CC06887B}"/>
              </a:ext>
            </a:extLst>
          </p:cNvPr>
          <p:cNvSpPr txBox="1"/>
          <p:nvPr/>
        </p:nvSpPr>
        <p:spPr>
          <a:xfrm>
            <a:off x="7500890" y="3412082"/>
            <a:ext cx="4420658" cy="19082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DNN</a:t>
            </a:r>
          </a:p>
          <a:p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 </a:t>
            </a:r>
            <a:r>
              <a:rPr lang="ko-KR" altLang="en-US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정확도가 낮음</a:t>
            </a:r>
            <a:endParaRPr lang="en-US" altLang="ko-KR" sz="16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 </a:t>
            </a:r>
            <a:r>
              <a:rPr lang="ko-KR" altLang="en-US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블랙박스 모델로 결과에 대한 원인이 불분명함</a:t>
            </a:r>
          </a:p>
          <a:p>
            <a:endParaRPr lang="en-US" altLang="ko-KR" sz="16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LSTM</a:t>
            </a:r>
          </a:p>
          <a:p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 </a:t>
            </a:r>
            <a:r>
              <a:rPr lang="ko-KR" altLang="en-US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문제의 성격에 맞지 않아 배제</a:t>
            </a:r>
            <a:endParaRPr lang="en-US" altLang="ko-KR" sz="16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endParaRPr lang="en-US" altLang="ko-KR" sz="2200" dirty="0">
              <a:ea typeface="나눔스퀘어_ac" panose="020B0600000101010101" pitchFamily="50" charset="-127"/>
            </a:endParaRPr>
          </a:p>
        </p:txBody>
      </p:sp>
      <p:pic>
        <p:nvPicPr>
          <p:cNvPr id="83" name="그래픽 82" descr="재생">
            <a:extLst>
              <a:ext uri="{FF2B5EF4-FFF2-40B4-BE49-F238E27FC236}">
                <a16:creationId xmlns:a16="http://schemas.microsoft.com/office/drawing/2014/main" id="{E31F50D2-91B8-4026-8DD6-438577E3D5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6640" y="3112770"/>
            <a:ext cx="385114" cy="385114"/>
          </a:xfrm>
          <a:prstGeom prst="rect">
            <a:avLst/>
          </a:prstGeom>
        </p:spPr>
      </p:pic>
      <p:pic>
        <p:nvPicPr>
          <p:cNvPr id="84" name="그래픽 83" descr="재생">
            <a:extLst>
              <a:ext uri="{FF2B5EF4-FFF2-40B4-BE49-F238E27FC236}">
                <a16:creationId xmlns:a16="http://schemas.microsoft.com/office/drawing/2014/main" id="{DCD43BC4-FCA6-434E-8632-A34035598B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6639" y="3775650"/>
            <a:ext cx="385114" cy="385114"/>
          </a:xfrm>
          <a:prstGeom prst="rect">
            <a:avLst/>
          </a:prstGeom>
        </p:spPr>
      </p:pic>
      <p:pic>
        <p:nvPicPr>
          <p:cNvPr id="85" name="그래픽 84" descr="재생">
            <a:extLst>
              <a:ext uri="{FF2B5EF4-FFF2-40B4-BE49-F238E27FC236}">
                <a16:creationId xmlns:a16="http://schemas.microsoft.com/office/drawing/2014/main" id="{EB838174-BD12-4274-9780-B870D4328B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6878" y="4878307"/>
            <a:ext cx="385114" cy="385114"/>
          </a:xfrm>
          <a:prstGeom prst="rect">
            <a:avLst/>
          </a:prstGeom>
        </p:spPr>
      </p:pic>
      <p:sp>
        <p:nvSpPr>
          <p:cNvPr id="87" name="직사각형 86">
            <a:extLst>
              <a:ext uri="{FF2B5EF4-FFF2-40B4-BE49-F238E27FC236}">
                <a16:creationId xmlns:a16="http://schemas.microsoft.com/office/drawing/2014/main" id="{29611B46-0D24-4701-B1BD-050497A201EB}"/>
              </a:ext>
            </a:extLst>
          </p:cNvPr>
          <p:cNvSpPr/>
          <p:nvPr/>
        </p:nvSpPr>
        <p:spPr>
          <a:xfrm>
            <a:off x="7358255" y="2200173"/>
            <a:ext cx="4505599" cy="4127397"/>
          </a:xfrm>
          <a:prstGeom prst="rect">
            <a:avLst/>
          </a:prstGeom>
          <a:noFill/>
          <a:ln w="412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B70A11E0-1A78-4B32-A92A-E0D86181F829}"/>
              </a:ext>
            </a:extLst>
          </p:cNvPr>
          <p:cNvSpPr txBox="1"/>
          <p:nvPr/>
        </p:nvSpPr>
        <p:spPr>
          <a:xfrm>
            <a:off x="7382949" y="2971122"/>
            <a:ext cx="2826415" cy="369332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flat" dir="t"/>
            </a:scene3d>
            <a:sp3d extrusionH="158750" prstMaterial="matte">
              <a:extrusionClr>
                <a:schemeClr val="tx1"/>
              </a:extrusionClr>
            </a:sp3d>
          </a:bodyPr>
          <a:lstStyle/>
          <a:p>
            <a:r>
              <a:rPr lang="en-US" altLang="ko-KR" dirty="0">
                <a:ln w="9525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* </a:t>
            </a:r>
            <a:r>
              <a:rPr lang="ko-KR" altLang="en-US" dirty="0">
                <a:ln w="9525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그 외 모델을 쓰지 않은 이유</a:t>
            </a:r>
            <a:endParaRPr lang="en-US" altLang="ko-KR" dirty="0">
              <a:ln w="9525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72D03AAB-5767-4ECC-B32C-0A12B00371DE}"/>
              </a:ext>
            </a:extLst>
          </p:cNvPr>
          <p:cNvSpPr txBox="1"/>
          <p:nvPr/>
        </p:nvSpPr>
        <p:spPr>
          <a:xfrm>
            <a:off x="996933" y="4923038"/>
            <a:ext cx="476776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회귀문제에 적합한 </a:t>
            </a:r>
            <a:r>
              <a:rPr lang="en-US" altLang="ko-KR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스퀘어_ac" panose="020B0600000101010101" pitchFamily="50" charset="-127"/>
                <a:ea typeface="나눔스퀘어_ac" panose="020B0600000101010101" pitchFamily="50" charset="-127"/>
              </a:rPr>
              <a:t>Random Forest </a:t>
            </a:r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모형의 </a:t>
            </a:r>
            <a:endParaRPr lang="en-US" altLang="ko-KR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예측력이 월등히 좋아 최적 모형으로 선택됨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0A921F0A-E791-4717-849D-8070730A7DA9}"/>
              </a:ext>
            </a:extLst>
          </p:cNvPr>
          <p:cNvSpPr txBox="1"/>
          <p:nvPr/>
        </p:nvSpPr>
        <p:spPr>
          <a:xfrm>
            <a:off x="996933" y="3782115"/>
            <a:ext cx="729615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각 분할에서 전체 속성들 중</a:t>
            </a:r>
            <a:r>
              <a:rPr lang="en-US" altLang="ko-KR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</a:t>
            </a:r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endParaRPr lang="en-US" altLang="ko-KR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정보 </a:t>
            </a:r>
            <a:r>
              <a:rPr lang="ko-KR" altLang="en-US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획득량이</a:t>
            </a:r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높은 것을 기준으로 </a:t>
            </a:r>
            <a:endParaRPr lang="en-US" altLang="ko-KR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일부만 고려하여 트리를 작성 가능함</a:t>
            </a:r>
            <a:endParaRPr lang="en-US" altLang="ko-KR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9DC6686-9801-487C-A27C-0C2FC0C3731A}"/>
              </a:ext>
            </a:extLst>
          </p:cNvPr>
          <p:cNvSpPr txBox="1"/>
          <p:nvPr/>
        </p:nvSpPr>
        <p:spPr>
          <a:xfrm>
            <a:off x="7339222" y="2622695"/>
            <a:ext cx="21423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rgbClr val="FF0000"/>
                </a:solidFill>
                <a:latin typeface="Ink Free" panose="03080402000500000000" pitchFamily="66" charset="0"/>
              </a:rPr>
              <a:t>why?</a:t>
            </a:r>
            <a:endParaRPr lang="ko-KR" altLang="en-US" sz="2000" b="1" dirty="0">
              <a:solidFill>
                <a:srgbClr val="FF0000"/>
              </a:solidFill>
              <a:latin typeface="Ink Free" panose="03080402000500000000" pitchFamily="66" charset="0"/>
            </a:endParaRPr>
          </a:p>
        </p:txBody>
      </p:sp>
      <p:sp>
        <p:nvSpPr>
          <p:cNvPr id="20" name="슬라이드 번호 개체 틀 4">
            <a:extLst>
              <a:ext uri="{FF2B5EF4-FFF2-40B4-BE49-F238E27FC236}">
                <a16:creationId xmlns:a16="http://schemas.microsoft.com/office/drawing/2014/main" id="{4F98DCAB-BFDE-4D66-A020-CED945AA0378}"/>
              </a:ext>
            </a:extLst>
          </p:cNvPr>
          <p:cNvSpPr txBox="1">
            <a:spLocks/>
          </p:cNvSpPr>
          <p:nvPr/>
        </p:nvSpPr>
        <p:spPr>
          <a:xfrm>
            <a:off x="4724400" y="648887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5169C2E4-B7F8-4645-B487-2B4DF5F7574C}" type="slidenum">
              <a:rPr lang="ko-KR" altLang="en-US" smtClean="0">
                <a:solidFill>
                  <a:schemeClr val="tx1"/>
                </a:solidFill>
              </a:rPr>
              <a:pPr algn="ctr"/>
              <a:t>18</a:t>
            </a:fld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28377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6" name="직선 화살표 연결선 75">
            <a:extLst>
              <a:ext uri="{FF2B5EF4-FFF2-40B4-BE49-F238E27FC236}">
                <a16:creationId xmlns:a16="http://schemas.microsoft.com/office/drawing/2014/main" id="{0FE3671D-ED00-4BDE-8E63-DF413D60BE9F}"/>
              </a:ext>
            </a:extLst>
          </p:cNvPr>
          <p:cNvCxnSpPr>
            <a:cxnSpLocks/>
          </p:cNvCxnSpPr>
          <p:nvPr/>
        </p:nvCxnSpPr>
        <p:spPr>
          <a:xfrm>
            <a:off x="3255791" y="4838402"/>
            <a:ext cx="0" cy="149859"/>
          </a:xfrm>
          <a:prstGeom prst="straightConnector1">
            <a:avLst/>
          </a:prstGeom>
          <a:ln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929A06F8-D18D-4D99-847C-4A633DB86A4F}"/>
              </a:ext>
            </a:extLst>
          </p:cNvPr>
          <p:cNvSpPr txBox="1"/>
          <p:nvPr/>
        </p:nvSpPr>
        <p:spPr>
          <a:xfrm>
            <a:off x="449463" y="496714"/>
            <a:ext cx="379827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>
                <a:solidFill>
                  <a:srgbClr val="262626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학습 알고리즘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F793267-3906-49C2-94C6-8C9439808AB5}"/>
              </a:ext>
            </a:extLst>
          </p:cNvPr>
          <p:cNvSpPr/>
          <p:nvPr/>
        </p:nvSpPr>
        <p:spPr>
          <a:xfrm>
            <a:off x="1" y="450548"/>
            <a:ext cx="347472" cy="64633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7DB66072-3F2B-445B-BA7C-B56C981ADA97}"/>
              </a:ext>
            </a:extLst>
          </p:cNvPr>
          <p:cNvGrpSpPr/>
          <p:nvPr/>
        </p:nvGrpSpPr>
        <p:grpSpPr>
          <a:xfrm>
            <a:off x="11127299" y="6421779"/>
            <a:ext cx="3468624" cy="411617"/>
            <a:chOff x="3268760" y="734508"/>
            <a:chExt cx="3468624" cy="411617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7B8603E-6042-4DD9-A98F-2CA29253690D}"/>
                </a:ext>
              </a:extLst>
            </p:cNvPr>
            <p:cNvSpPr txBox="1"/>
            <p:nvPr/>
          </p:nvSpPr>
          <p:spPr>
            <a:xfrm>
              <a:off x="3268760" y="822960"/>
              <a:ext cx="3468624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>
                  <a:solidFill>
                    <a:srgbClr val="FF0000"/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NS</a:t>
              </a:r>
              <a:r>
                <a:rPr lang="en-US" altLang="ko-KR" sz="15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 Shop</a:t>
              </a:r>
              <a:endParaRPr lang="ko-KR" altLang="en-US" sz="15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D9A687B-44BD-466B-9FBF-1A9CABE200D3}"/>
                </a:ext>
              </a:extLst>
            </p:cNvPr>
            <p:cNvSpPr txBox="1"/>
            <p:nvPr/>
          </p:nvSpPr>
          <p:spPr>
            <a:xfrm>
              <a:off x="4005316" y="734508"/>
              <a:ext cx="984504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+</a:t>
              </a:r>
              <a:endParaRPr lang="ko-KR" altLang="en-US" sz="15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</p:grpSp>
      <p:sp>
        <p:nvSpPr>
          <p:cNvPr id="5" name="순서도: 수행의 시작/종료 4">
            <a:extLst>
              <a:ext uri="{FF2B5EF4-FFF2-40B4-BE49-F238E27FC236}">
                <a16:creationId xmlns:a16="http://schemas.microsoft.com/office/drawing/2014/main" id="{8A71CD5D-28B2-4191-B28D-1B8F45A5FA83}"/>
              </a:ext>
            </a:extLst>
          </p:cNvPr>
          <p:cNvSpPr/>
          <p:nvPr/>
        </p:nvSpPr>
        <p:spPr>
          <a:xfrm>
            <a:off x="765480" y="1400533"/>
            <a:ext cx="1458155" cy="457867"/>
          </a:xfrm>
          <a:prstGeom prst="flowChartTerminator">
            <a:avLst/>
          </a:prstGeom>
          <a:solidFill>
            <a:schemeClr val="bg1"/>
          </a:solidFill>
          <a:ln w="19050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데이터 불러옴</a:t>
            </a:r>
          </a:p>
        </p:txBody>
      </p:sp>
      <p:sp>
        <p:nvSpPr>
          <p:cNvPr id="6" name="순서도: 수행의 시작/종료 5">
            <a:extLst>
              <a:ext uri="{FF2B5EF4-FFF2-40B4-BE49-F238E27FC236}">
                <a16:creationId xmlns:a16="http://schemas.microsoft.com/office/drawing/2014/main" id="{6D20DE6D-FF98-42BC-B2DA-0FC3504BF99C}"/>
              </a:ext>
            </a:extLst>
          </p:cNvPr>
          <p:cNvSpPr/>
          <p:nvPr/>
        </p:nvSpPr>
        <p:spPr>
          <a:xfrm>
            <a:off x="2550451" y="6139441"/>
            <a:ext cx="1458155" cy="457867"/>
          </a:xfrm>
          <a:prstGeom prst="flowChartTerminator">
            <a:avLst/>
          </a:prstGeom>
          <a:solidFill>
            <a:schemeClr val="bg1"/>
          </a:solidFill>
          <a:ln w="19050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예상취급액</a:t>
            </a:r>
          </a:p>
        </p:txBody>
      </p:sp>
      <p:sp>
        <p:nvSpPr>
          <p:cNvPr id="8" name="순서도: 처리 7">
            <a:extLst>
              <a:ext uri="{FF2B5EF4-FFF2-40B4-BE49-F238E27FC236}">
                <a16:creationId xmlns:a16="http://schemas.microsoft.com/office/drawing/2014/main" id="{54B6D9D7-D5B3-426E-9844-5D26671C2D7E}"/>
              </a:ext>
            </a:extLst>
          </p:cNvPr>
          <p:cNvSpPr/>
          <p:nvPr/>
        </p:nvSpPr>
        <p:spPr>
          <a:xfrm>
            <a:off x="706053" y="2048495"/>
            <a:ext cx="1577010" cy="429225"/>
          </a:xfrm>
          <a:prstGeom prst="flowChartProcess">
            <a:avLst/>
          </a:prstGeom>
          <a:solidFill>
            <a:schemeClr val="bg1"/>
          </a:solidFill>
          <a:ln w="19050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데이터 이상치 제거</a:t>
            </a:r>
          </a:p>
        </p:txBody>
      </p:sp>
      <p:sp>
        <p:nvSpPr>
          <p:cNvPr id="10" name="순서도: 처리 9">
            <a:extLst>
              <a:ext uri="{FF2B5EF4-FFF2-40B4-BE49-F238E27FC236}">
                <a16:creationId xmlns:a16="http://schemas.microsoft.com/office/drawing/2014/main" id="{F7601BE6-96FA-4103-8C07-12A9EE9DDC64}"/>
              </a:ext>
            </a:extLst>
          </p:cNvPr>
          <p:cNvSpPr/>
          <p:nvPr/>
        </p:nvSpPr>
        <p:spPr>
          <a:xfrm>
            <a:off x="2491025" y="2062877"/>
            <a:ext cx="1577011" cy="429225"/>
          </a:xfrm>
          <a:prstGeom prst="flowChartProcess">
            <a:avLst/>
          </a:prstGeom>
          <a:solidFill>
            <a:schemeClr val="bg1"/>
          </a:solidFill>
          <a:ln w="19050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필요 없는 변수 제거</a:t>
            </a:r>
          </a:p>
        </p:txBody>
      </p:sp>
      <p:sp>
        <p:nvSpPr>
          <p:cNvPr id="12" name="순서도: 처리 11">
            <a:extLst>
              <a:ext uri="{FF2B5EF4-FFF2-40B4-BE49-F238E27FC236}">
                <a16:creationId xmlns:a16="http://schemas.microsoft.com/office/drawing/2014/main" id="{8D67D93A-4EB7-46FA-A50C-8403AA51B639}"/>
              </a:ext>
            </a:extLst>
          </p:cNvPr>
          <p:cNvSpPr/>
          <p:nvPr/>
        </p:nvSpPr>
        <p:spPr>
          <a:xfrm>
            <a:off x="4275998" y="2062877"/>
            <a:ext cx="1577011" cy="429225"/>
          </a:xfrm>
          <a:prstGeom prst="flowChartProcess">
            <a:avLst/>
          </a:prstGeom>
          <a:solidFill>
            <a:schemeClr val="bg1"/>
          </a:solidFill>
          <a:ln w="19050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Data shape </a:t>
            </a:r>
            <a:r>
              <a:rPr lang="ko-KR" altLang="en-US" sz="12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생성</a:t>
            </a:r>
          </a:p>
        </p:txBody>
      </p:sp>
      <p:sp>
        <p:nvSpPr>
          <p:cNvPr id="14" name="순서도: 처리 13">
            <a:extLst>
              <a:ext uri="{FF2B5EF4-FFF2-40B4-BE49-F238E27FC236}">
                <a16:creationId xmlns:a16="http://schemas.microsoft.com/office/drawing/2014/main" id="{6195AC17-A06E-4650-8281-DB5883CDB0D1}"/>
              </a:ext>
            </a:extLst>
          </p:cNvPr>
          <p:cNvSpPr/>
          <p:nvPr/>
        </p:nvSpPr>
        <p:spPr>
          <a:xfrm>
            <a:off x="700398" y="2722608"/>
            <a:ext cx="1577011" cy="429225"/>
          </a:xfrm>
          <a:prstGeom prst="flowChartProcess">
            <a:avLst/>
          </a:prstGeom>
          <a:solidFill>
            <a:schemeClr val="bg1"/>
          </a:solidFill>
          <a:ln w="19050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Data type </a:t>
            </a:r>
            <a:r>
              <a:rPr lang="ko-KR" altLang="en-US" sz="12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변환</a:t>
            </a:r>
          </a:p>
        </p:txBody>
      </p:sp>
      <p:sp>
        <p:nvSpPr>
          <p:cNvPr id="16" name="순서도: 처리 15">
            <a:extLst>
              <a:ext uri="{FF2B5EF4-FFF2-40B4-BE49-F238E27FC236}">
                <a16:creationId xmlns:a16="http://schemas.microsoft.com/office/drawing/2014/main" id="{3C2AB4BE-E464-4D0F-AA88-06D52792FFD0}"/>
              </a:ext>
            </a:extLst>
          </p:cNvPr>
          <p:cNvSpPr/>
          <p:nvPr/>
        </p:nvSpPr>
        <p:spPr>
          <a:xfrm>
            <a:off x="2491024" y="2715772"/>
            <a:ext cx="1577011" cy="429225"/>
          </a:xfrm>
          <a:prstGeom prst="flowChartProcess">
            <a:avLst/>
          </a:prstGeom>
          <a:solidFill>
            <a:schemeClr val="bg1"/>
          </a:solidFill>
          <a:ln w="19050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데이터 정규화</a:t>
            </a:r>
          </a:p>
        </p:txBody>
      </p:sp>
      <p:sp>
        <p:nvSpPr>
          <p:cNvPr id="36" name="순서도: 처리 35">
            <a:extLst>
              <a:ext uri="{FF2B5EF4-FFF2-40B4-BE49-F238E27FC236}">
                <a16:creationId xmlns:a16="http://schemas.microsoft.com/office/drawing/2014/main" id="{FD3F41D3-D441-425E-A602-F1C058F06BEE}"/>
              </a:ext>
            </a:extLst>
          </p:cNvPr>
          <p:cNvSpPr/>
          <p:nvPr/>
        </p:nvSpPr>
        <p:spPr>
          <a:xfrm>
            <a:off x="2491021" y="3844880"/>
            <a:ext cx="1577011" cy="429225"/>
          </a:xfrm>
          <a:prstGeom prst="flowChartProcess">
            <a:avLst/>
          </a:prstGeom>
          <a:solidFill>
            <a:schemeClr val="bg1"/>
          </a:solidFill>
          <a:ln w="28575">
            <a:solidFill>
              <a:srgbClr val="EA9B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랜덤포레스트</a:t>
            </a:r>
            <a:r>
              <a:rPr lang="ko-KR" altLang="en-US" sz="12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모델 생성</a:t>
            </a:r>
          </a:p>
        </p:txBody>
      </p:sp>
      <p:sp>
        <p:nvSpPr>
          <p:cNvPr id="38" name="순서도: 처리 37">
            <a:extLst>
              <a:ext uri="{FF2B5EF4-FFF2-40B4-BE49-F238E27FC236}">
                <a16:creationId xmlns:a16="http://schemas.microsoft.com/office/drawing/2014/main" id="{2BE654E8-FC73-4BE0-909A-03B4DC8C8955}"/>
              </a:ext>
            </a:extLst>
          </p:cNvPr>
          <p:cNvSpPr/>
          <p:nvPr/>
        </p:nvSpPr>
        <p:spPr>
          <a:xfrm>
            <a:off x="2491021" y="4422429"/>
            <a:ext cx="1577011" cy="429225"/>
          </a:xfrm>
          <a:prstGeom prst="flowChartProcess">
            <a:avLst/>
          </a:prstGeom>
          <a:solidFill>
            <a:schemeClr val="bg1"/>
          </a:solidFill>
          <a:ln w="19050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모델 학습시키기</a:t>
            </a:r>
          </a:p>
        </p:txBody>
      </p:sp>
      <p:sp>
        <p:nvSpPr>
          <p:cNvPr id="40" name="순서도: 처리 39">
            <a:extLst>
              <a:ext uri="{FF2B5EF4-FFF2-40B4-BE49-F238E27FC236}">
                <a16:creationId xmlns:a16="http://schemas.microsoft.com/office/drawing/2014/main" id="{38EA9020-E453-45BB-A005-363C0A72D865}"/>
              </a:ext>
            </a:extLst>
          </p:cNvPr>
          <p:cNvSpPr/>
          <p:nvPr/>
        </p:nvSpPr>
        <p:spPr>
          <a:xfrm>
            <a:off x="2491021" y="4980357"/>
            <a:ext cx="1577011" cy="429225"/>
          </a:xfrm>
          <a:prstGeom prst="flowChartProcess">
            <a:avLst/>
          </a:prstGeom>
          <a:solidFill>
            <a:schemeClr val="bg1"/>
          </a:solidFill>
          <a:ln w="19050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예측하기</a:t>
            </a:r>
          </a:p>
        </p:txBody>
      </p:sp>
      <p:sp>
        <p:nvSpPr>
          <p:cNvPr id="42" name="순서도: 판단 41">
            <a:extLst>
              <a:ext uri="{FF2B5EF4-FFF2-40B4-BE49-F238E27FC236}">
                <a16:creationId xmlns:a16="http://schemas.microsoft.com/office/drawing/2014/main" id="{FA0D7204-8914-455D-9043-F7C7EA58F34F}"/>
              </a:ext>
            </a:extLst>
          </p:cNvPr>
          <p:cNvSpPr/>
          <p:nvPr/>
        </p:nvSpPr>
        <p:spPr>
          <a:xfrm>
            <a:off x="1908315" y="5538285"/>
            <a:ext cx="2716308" cy="457867"/>
          </a:xfrm>
          <a:prstGeom prst="flowChartDecision">
            <a:avLst/>
          </a:prstGeom>
          <a:solidFill>
            <a:schemeClr val="bg1"/>
          </a:solidFill>
          <a:ln w="19050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rgbClr val="262626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정확도</a:t>
            </a:r>
            <a:r>
              <a:rPr lang="en-US" altLang="ko-KR" sz="1200" dirty="0">
                <a:solidFill>
                  <a:srgbClr val="262626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MAPE</a:t>
            </a:r>
            <a:r>
              <a:rPr lang="ko-KR" altLang="en-US" sz="1200" dirty="0">
                <a:solidFill>
                  <a:srgbClr val="262626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확인</a:t>
            </a:r>
          </a:p>
        </p:txBody>
      </p:sp>
      <p:sp>
        <p:nvSpPr>
          <p:cNvPr id="54" name="순서도: 처리 53">
            <a:extLst>
              <a:ext uri="{FF2B5EF4-FFF2-40B4-BE49-F238E27FC236}">
                <a16:creationId xmlns:a16="http://schemas.microsoft.com/office/drawing/2014/main" id="{837859B9-DCDA-4D38-9620-A81FADDFB421}"/>
              </a:ext>
            </a:extLst>
          </p:cNvPr>
          <p:cNvSpPr/>
          <p:nvPr/>
        </p:nvSpPr>
        <p:spPr>
          <a:xfrm>
            <a:off x="2491021" y="3276788"/>
            <a:ext cx="1577011" cy="429225"/>
          </a:xfrm>
          <a:prstGeom prst="flowChartProcess">
            <a:avLst/>
          </a:prstGeom>
          <a:solidFill>
            <a:schemeClr val="bg1"/>
          </a:solidFill>
          <a:ln w="28575">
            <a:solidFill>
              <a:srgbClr val="8AB1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사용할 변수 정하기</a:t>
            </a:r>
          </a:p>
        </p:txBody>
      </p: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B906E952-0ACE-4E5A-B428-EBAA651B976D}"/>
              </a:ext>
            </a:extLst>
          </p:cNvPr>
          <p:cNvCxnSpPr>
            <a:cxnSpLocks/>
            <a:stCxn id="5" idx="2"/>
          </p:cNvCxnSpPr>
          <p:nvPr/>
        </p:nvCxnSpPr>
        <p:spPr>
          <a:xfrm flipH="1">
            <a:off x="1488904" y="1858400"/>
            <a:ext cx="5654" cy="190095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화살표 연결선 58">
            <a:extLst>
              <a:ext uri="{FF2B5EF4-FFF2-40B4-BE49-F238E27FC236}">
                <a16:creationId xmlns:a16="http://schemas.microsoft.com/office/drawing/2014/main" id="{C85A183F-9123-471F-A026-846BA2F9A6F4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2283063" y="2277489"/>
            <a:ext cx="207962" cy="1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화살표 연결선 61">
            <a:extLst>
              <a:ext uri="{FF2B5EF4-FFF2-40B4-BE49-F238E27FC236}">
                <a16:creationId xmlns:a16="http://schemas.microsoft.com/office/drawing/2014/main" id="{C58C5C96-03B7-4AA2-9F78-8CF4DA0F25A1}"/>
              </a:ext>
            </a:extLst>
          </p:cNvPr>
          <p:cNvCxnSpPr>
            <a:cxnSpLocks/>
          </p:cNvCxnSpPr>
          <p:nvPr/>
        </p:nvCxnSpPr>
        <p:spPr>
          <a:xfrm>
            <a:off x="4068036" y="2286547"/>
            <a:ext cx="207962" cy="1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직선 화살표 연결선 68">
            <a:extLst>
              <a:ext uri="{FF2B5EF4-FFF2-40B4-BE49-F238E27FC236}">
                <a16:creationId xmlns:a16="http://schemas.microsoft.com/office/drawing/2014/main" id="{2061562F-0E6B-4635-8A98-34785C9DB0BD}"/>
              </a:ext>
            </a:extLst>
          </p:cNvPr>
          <p:cNvCxnSpPr>
            <a:cxnSpLocks/>
          </p:cNvCxnSpPr>
          <p:nvPr/>
        </p:nvCxnSpPr>
        <p:spPr>
          <a:xfrm>
            <a:off x="2283063" y="2916002"/>
            <a:ext cx="207962" cy="1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직선 화살표 연결선 69">
            <a:extLst>
              <a:ext uri="{FF2B5EF4-FFF2-40B4-BE49-F238E27FC236}">
                <a16:creationId xmlns:a16="http://schemas.microsoft.com/office/drawing/2014/main" id="{51703D11-C81E-4F6A-B1A4-1258C1F2BDEA}"/>
              </a:ext>
            </a:extLst>
          </p:cNvPr>
          <p:cNvCxnSpPr>
            <a:cxnSpLocks/>
          </p:cNvCxnSpPr>
          <p:nvPr/>
        </p:nvCxnSpPr>
        <p:spPr>
          <a:xfrm>
            <a:off x="3255791" y="3133741"/>
            <a:ext cx="0" cy="136235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직선 화살표 연결선 73">
            <a:extLst>
              <a:ext uri="{FF2B5EF4-FFF2-40B4-BE49-F238E27FC236}">
                <a16:creationId xmlns:a16="http://schemas.microsoft.com/office/drawing/2014/main" id="{F9962AFF-10B1-49BD-8021-649B7FF571CB}"/>
              </a:ext>
            </a:extLst>
          </p:cNvPr>
          <p:cNvCxnSpPr>
            <a:cxnSpLocks/>
          </p:cNvCxnSpPr>
          <p:nvPr/>
        </p:nvCxnSpPr>
        <p:spPr>
          <a:xfrm>
            <a:off x="3255791" y="3712825"/>
            <a:ext cx="0" cy="136235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직선 화살표 연결선 74">
            <a:extLst>
              <a:ext uri="{FF2B5EF4-FFF2-40B4-BE49-F238E27FC236}">
                <a16:creationId xmlns:a16="http://schemas.microsoft.com/office/drawing/2014/main" id="{E31FE1FE-65C5-45C5-BAB6-F60F678B16A5}"/>
              </a:ext>
            </a:extLst>
          </p:cNvPr>
          <p:cNvCxnSpPr>
            <a:cxnSpLocks/>
          </p:cNvCxnSpPr>
          <p:nvPr/>
        </p:nvCxnSpPr>
        <p:spPr>
          <a:xfrm>
            <a:off x="3255791" y="4283281"/>
            <a:ext cx="0" cy="149859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직선 화살표 연결선 76">
            <a:extLst>
              <a:ext uri="{FF2B5EF4-FFF2-40B4-BE49-F238E27FC236}">
                <a16:creationId xmlns:a16="http://schemas.microsoft.com/office/drawing/2014/main" id="{31D740FE-645F-437D-AAE8-607046FD6B84}"/>
              </a:ext>
            </a:extLst>
          </p:cNvPr>
          <p:cNvCxnSpPr>
            <a:cxnSpLocks/>
          </p:cNvCxnSpPr>
          <p:nvPr/>
        </p:nvCxnSpPr>
        <p:spPr>
          <a:xfrm>
            <a:off x="3265878" y="5409582"/>
            <a:ext cx="0" cy="149859"/>
          </a:xfrm>
          <a:prstGeom prst="straightConnector1">
            <a:avLst/>
          </a:prstGeom>
          <a:ln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직선 화살표 연결선 77">
            <a:extLst>
              <a:ext uri="{FF2B5EF4-FFF2-40B4-BE49-F238E27FC236}">
                <a16:creationId xmlns:a16="http://schemas.microsoft.com/office/drawing/2014/main" id="{18F48FC1-C5FE-409C-A88A-D16A2372F69C}"/>
              </a:ext>
            </a:extLst>
          </p:cNvPr>
          <p:cNvCxnSpPr>
            <a:cxnSpLocks/>
          </p:cNvCxnSpPr>
          <p:nvPr/>
        </p:nvCxnSpPr>
        <p:spPr>
          <a:xfrm>
            <a:off x="3255791" y="5989978"/>
            <a:ext cx="0" cy="149859"/>
          </a:xfrm>
          <a:prstGeom prst="straightConnector1">
            <a:avLst/>
          </a:prstGeom>
          <a:ln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연결선: 꺾임 81">
            <a:extLst>
              <a:ext uri="{FF2B5EF4-FFF2-40B4-BE49-F238E27FC236}">
                <a16:creationId xmlns:a16="http://schemas.microsoft.com/office/drawing/2014/main" id="{6281D3FC-CAD2-477D-811A-8E5DCF6DD117}"/>
              </a:ext>
            </a:extLst>
          </p:cNvPr>
          <p:cNvCxnSpPr>
            <a:cxnSpLocks/>
          </p:cNvCxnSpPr>
          <p:nvPr/>
        </p:nvCxnSpPr>
        <p:spPr>
          <a:xfrm rot="5400000">
            <a:off x="3165962" y="791292"/>
            <a:ext cx="227127" cy="3660542"/>
          </a:xfrm>
          <a:prstGeom prst="bentConnector3">
            <a:avLst/>
          </a:prstGeom>
          <a:ln w="6350"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연결선: 꺾임 101">
            <a:extLst>
              <a:ext uri="{FF2B5EF4-FFF2-40B4-BE49-F238E27FC236}">
                <a16:creationId xmlns:a16="http://schemas.microsoft.com/office/drawing/2014/main" id="{456245CE-3220-49B8-8AAE-095C451587E5}"/>
              </a:ext>
            </a:extLst>
          </p:cNvPr>
          <p:cNvCxnSpPr>
            <a:stCxn id="42" idx="3"/>
            <a:endCxn id="54" idx="3"/>
          </p:cNvCxnSpPr>
          <p:nvPr/>
        </p:nvCxnSpPr>
        <p:spPr>
          <a:xfrm flipH="1" flipV="1">
            <a:off x="4068032" y="3491401"/>
            <a:ext cx="556591" cy="2275818"/>
          </a:xfrm>
          <a:prstGeom prst="bentConnector3">
            <a:avLst>
              <a:gd name="adj1" fmla="val -107738"/>
            </a:avLst>
          </a:prstGeom>
          <a:ln w="28575">
            <a:solidFill>
              <a:srgbClr val="8AB15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Box 104">
            <a:extLst>
              <a:ext uri="{FF2B5EF4-FFF2-40B4-BE49-F238E27FC236}">
                <a16:creationId xmlns:a16="http://schemas.microsoft.com/office/drawing/2014/main" id="{C9E72467-123E-4EDE-A5F7-2B9CCA23E9EB}"/>
              </a:ext>
            </a:extLst>
          </p:cNvPr>
          <p:cNvSpPr txBox="1"/>
          <p:nvPr/>
        </p:nvSpPr>
        <p:spPr>
          <a:xfrm>
            <a:off x="7428690" y="2158921"/>
            <a:ext cx="18556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성능 </a:t>
            </a:r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개선 방법</a:t>
            </a:r>
          </a:p>
        </p:txBody>
      </p:sp>
      <p:sp>
        <p:nvSpPr>
          <p:cNvPr id="115" name="Line 17">
            <a:extLst>
              <a:ext uri="{FF2B5EF4-FFF2-40B4-BE49-F238E27FC236}">
                <a16:creationId xmlns:a16="http://schemas.microsoft.com/office/drawing/2014/main" id="{33AAC698-4E77-4FEA-B727-D4E0EB30B44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360312" y="3491401"/>
            <a:ext cx="1317110" cy="3491"/>
          </a:xfrm>
          <a:prstGeom prst="line">
            <a:avLst/>
          </a:prstGeom>
          <a:noFill/>
          <a:ln w="28575" cap="rnd" cmpd="sng">
            <a:solidFill>
              <a:srgbClr val="8AB153"/>
            </a:solidFill>
            <a:prstDash val="sysDot"/>
            <a:round/>
            <a:headEnd type="oval" w="med" len="med"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l" defTabSz="457200">
              <a:lnSpc>
                <a:spcPct val="100000"/>
              </a:lnSpc>
              <a:defRPr/>
            </a:pPr>
            <a:endParaRPr lang="es-ES" sz="1200" b="0" dirty="0">
              <a:solidFill>
                <a:srgbClr val="000000"/>
              </a:solidFill>
              <a:latin typeface="Helvetica" charset="0"/>
              <a:ea typeface="ＭＳ Ｐゴシック" charset="0"/>
              <a:cs typeface="Helvetica" charset="0"/>
              <a:sym typeface="Helvetica" charset="0"/>
            </a:endParaRPr>
          </a:p>
        </p:txBody>
      </p:sp>
      <p:sp>
        <p:nvSpPr>
          <p:cNvPr id="119" name="Line 17">
            <a:extLst>
              <a:ext uri="{FF2B5EF4-FFF2-40B4-BE49-F238E27FC236}">
                <a16:creationId xmlns:a16="http://schemas.microsoft.com/office/drawing/2014/main" id="{42211F58-B25D-4F32-B967-43E81F2F3BE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255045" y="5030944"/>
            <a:ext cx="556591" cy="3492"/>
          </a:xfrm>
          <a:prstGeom prst="line">
            <a:avLst/>
          </a:prstGeom>
          <a:noFill/>
          <a:ln w="28575" cap="rnd" cmpd="sng">
            <a:solidFill>
              <a:srgbClr val="EA9B33"/>
            </a:solidFill>
            <a:prstDash val="sysDot"/>
            <a:round/>
            <a:headEnd type="oval" w="med" len="med"/>
            <a:tailEnd type="oval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l" defTabSz="457200">
              <a:lnSpc>
                <a:spcPct val="100000"/>
              </a:lnSpc>
              <a:defRPr/>
            </a:pPr>
            <a:endParaRPr lang="es-ES" sz="1200" b="0" dirty="0">
              <a:solidFill>
                <a:srgbClr val="000000"/>
              </a:solidFill>
              <a:latin typeface="Helvetica" charset="0"/>
              <a:ea typeface="ＭＳ Ｐゴシック" charset="0"/>
              <a:cs typeface="Helvetica" charset="0"/>
              <a:sym typeface="Helvetica" charset="0"/>
            </a:endParaRPr>
          </a:p>
        </p:txBody>
      </p:sp>
      <p:sp>
        <p:nvSpPr>
          <p:cNvPr id="151" name="AutoShape 11">
            <a:extLst>
              <a:ext uri="{FF2B5EF4-FFF2-40B4-BE49-F238E27FC236}">
                <a16:creationId xmlns:a16="http://schemas.microsoft.com/office/drawing/2014/main" id="{06430A23-111A-4D52-AC5F-A760D9E891A0}"/>
              </a:ext>
            </a:extLst>
          </p:cNvPr>
          <p:cNvSpPr>
            <a:spLocks/>
          </p:cNvSpPr>
          <p:nvPr/>
        </p:nvSpPr>
        <p:spPr bwMode="auto">
          <a:xfrm>
            <a:off x="7204782" y="3733070"/>
            <a:ext cx="610303" cy="80056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71437" tIns="71437" rIns="71437" bIns="71437" anchor="ctr"/>
          <a:lstStyle/>
          <a:p>
            <a:pPr defTabSz="820738">
              <a:lnSpc>
                <a:spcPct val="100000"/>
              </a:lnSpc>
              <a:defRPr/>
            </a:pPr>
            <a:r>
              <a:rPr lang="es-ES" sz="3000" b="0" dirty="0">
                <a:solidFill>
                  <a:srgbClr val="FFFFFF"/>
                </a:solidFill>
                <a:ea typeface="ＭＳ Ｐゴシック" charset="0"/>
                <a:cs typeface="Lato" charset="0"/>
              </a:rPr>
              <a:t>02</a:t>
            </a:r>
            <a:endParaRPr lang="es-ES" sz="3000" dirty="0">
              <a:ea typeface="ＭＳ Ｐゴシック" charset="0"/>
              <a:cs typeface="Lato" charset="0"/>
            </a:endParaRPr>
          </a:p>
        </p:txBody>
      </p:sp>
      <p:cxnSp>
        <p:nvCxnSpPr>
          <p:cNvPr id="99" name="연결선: 꺾임 98">
            <a:extLst>
              <a:ext uri="{FF2B5EF4-FFF2-40B4-BE49-F238E27FC236}">
                <a16:creationId xmlns:a16="http://schemas.microsoft.com/office/drawing/2014/main" id="{C4FAEF3B-23F7-41CC-ACBC-E02260C35DBD}"/>
              </a:ext>
            </a:extLst>
          </p:cNvPr>
          <p:cNvCxnSpPr>
            <a:stCxn id="42" idx="3"/>
            <a:endCxn id="36" idx="3"/>
          </p:cNvCxnSpPr>
          <p:nvPr/>
        </p:nvCxnSpPr>
        <p:spPr>
          <a:xfrm flipH="1" flipV="1">
            <a:off x="4068032" y="4059493"/>
            <a:ext cx="556591" cy="1707726"/>
          </a:xfrm>
          <a:prstGeom prst="bentConnector3">
            <a:avLst>
              <a:gd name="adj1" fmla="val -276785"/>
            </a:avLst>
          </a:prstGeom>
          <a:ln w="28575">
            <a:solidFill>
              <a:srgbClr val="EA9B3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0" name="그룹 169">
            <a:extLst>
              <a:ext uri="{FF2B5EF4-FFF2-40B4-BE49-F238E27FC236}">
                <a16:creationId xmlns:a16="http://schemas.microsoft.com/office/drawing/2014/main" id="{8663B45C-6E74-4772-A494-AEE4A19E5135}"/>
              </a:ext>
            </a:extLst>
          </p:cNvPr>
          <p:cNvGrpSpPr/>
          <p:nvPr/>
        </p:nvGrpSpPr>
        <p:grpSpPr>
          <a:xfrm>
            <a:off x="6905722" y="2672240"/>
            <a:ext cx="4912346" cy="807810"/>
            <a:chOff x="6905722" y="2672240"/>
            <a:chExt cx="4912346" cy="807810"/>
          </a:xfrm>
        </p:grpSpPr>
        <p:sp>
          <p:nvSpPr>
            <p:cNvPr id="149" name="AutoShape 9">
              <a:extLst>
                <a:ext uri="{FF2B5EF4-FFF2-40B4-BE49-F238E27FC236}">
                  <a16:creationId xmlns:a16="http://schemas.microsoft.com/office/drawing/2014/main" id="{8FA976A5-DF53-4E00-A4C1-9BB59BBD1E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905722" y="2672240"/>
              <a:ext cx="4912346" cy="807810"/>
            </a:xfrm>
            <a:prstGeom prst="rightArrow">
              <a:avLst>
                <a:gd name="adj1" fmla="val 100000"/>
                <a:gd name="adj2" fmla="val 33990"/>
              </a:avLst>
            </a:prstGeom>
            <a:solidFill>
              <a:srgbClr val="8AB15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71437" tIns="71437" rIns="71437" bIns="71437" anchor="ctr"/>
            <a:lstStyle/>
            <a:p>
              <a:pPr defTabSz="584200">
                <a:lnSpc>
                  <a:spcPct val="100000"/>
                </a:lnSpc>
                <a:defRPr/>
              </a:pPr>
              <a:endParaRPr lang="es-ES" sz="1000" b="0" dirty="0">
                <a:solidFill>
                  <a:srgbClr val="FFFFFF"/>
                </a:solidFill>
                <a:latin typeface="Helvetica Light" charset="0"/>
                <a:ea typeface="ＭＳ Ｐゴシック" charset="0"/>
                <a:cs typeface="Helvetica Light" charset="0"/>
                <a:sym typeface="Helvetica Light" charset="0"/>
              </a:endParaRPr>
            </a:p>
          </p:txBody>
        </p:sp>
        <p:sp>
          <p:nvSpPr>
            <p:cNvPr id="150" name="AutoShape 10">
              <a:extLst>
                <a:ext uri="{FF2B5EF4-FFF2-40B4-BE49-F238E27FC236}">
                  <a16:creationId xmlns:a16="http://schemas.microsoft.com/office/drawing/2014/main" id="{0DCFC775-AA87-4DA5-A55E-7E91795B1E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4413" y="2677219"/>
              <a:ext cx="609604" cy="8005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71437" tIns="71437" rIns="71437" bIns="71437" anchor="ctr"/>
            <a:lstStyle/>
            <a:p>
              <a:pPr defTabSz="820738">
                <a:lnSpc>
                  <a:spcPct val="100000"/>
                </a:lnSpc>
                <a:defRPr/>
              </a:pPr>
              <a:r>
                <a:rPr lang="es-ES" sz="3000" b="0" dirty="0">
                  <a:solidFill>
                    <a:srgbClr val="FFFFFF"/>
                  </a:solidFill>
                  <a:ea typeface="ＭＳ Ｐゴシック" charset="0"/>
                  <a:cs typeface="Lato" charset="0"/>
                </a:rPr>
                <a:t>01</a:t>
              </a:r>
              <a:endParaRPr lang="es-ES" sz="3000" dirty="0">
                <a:ea typeface="ＭＳ Ｐゴシック" charset="0"/>
                <a:cs typeface="Lato" charset="0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5112C4B4-57A0-4F01-B83E-CB4485188BFC}"/>
                </a:ext>
              </a:extLst>
            </p:cNvPr>
            <p:cNvSpPr txBox="1"/>
            <p:nvPr/>
          </p:nvSpPr>
          <p:spPr>
            <a:xfrm>
              <a:off x="7464146" y="2925846"/>
              <a:ext cx="4353922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500" dirty="0">
                  <a:solidFill>
                    <a:schemeClr val="bg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변수들의 중요도를 기반으로 넣거나 빼며 성능 개선 확인</a:t>
              </a:r>
            </a:p>
          </p:txBody>
        </p:sp>
      </p:grpSp>
      <p:sp>
        <p:nvSpPr>
          <p:cNvPr id="163" name="AutoShape 9">
            <a:extLst>
              <a:ext uri="{FF2B5EF4-FFF2-40B4-BE49-F238E27FC236}">
                <a16:creationId xmlns:a16="http://schemas.microsoft.com/office/drawing/2014/main" id="{9CBDF1C0-AEBC-4D2A-A638-689D8DD465A2}"/>
              </a:ext>
            </a:extLst>
          </p:cNvPr>
          <p:cNvSpPr>
            <a:spLocks/>
          </p:cNvSpPr>
          <p:nvPr/>
        </p:nvSpPr>
        <p:spPr bwMode="auto">
          <a:xfrm>
            <a:off x="6905722" y="3588717"/>
            <a:ext cx="4912346" cy="807810"/>
          </a:xfrm>
          <a:prstGeom prst="rightArrow">
            <a:avLst>
              <a:gd name="adj1" fmla="val 100000"/>
              <a:gd name="adj2" fmla="val 33990"/>
            </a:avLst>
          </a:prstGeom>
          <a:solidFill>
            <a:srgbClr val="8AB153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71437" tIns="71437" rIns="71437" bIns="71437" anchor="ctr"/>
          <a:lstStyle/>
          <a:p>
            <a:pPr defTabSz="584200">
              <a:lnSpc>
                <a:spcPct val="100000"/>
              </a:lnSpc>
              <a:defRPr/>
            </a:pPr>
            <a:endParaRPr lang="es-ES" sz="1000" b="0" dirty="0">
              <a:solidFill>
                <a:srgbClr val="FFFFFF"/>
              </a:solidFill>
              <a:latin typeface="Helvetica Light" charset="0"/>
              <a:ea typeface="ＭＳ Ｐゴシック" charset="0"/>
              <a:cs typeface="Helvetica Light" charset="0"/>
              <a:sym typeface="Helvetica Light" charset="0"/>
            </a:endParaRPr>
          </a:p>
        </p:txBody>
      </p:sp>
      <p:sp>
        <p:nvSpPr>
          <p:cNvPr id="167" name="AutoShape 11">
            <a:extLst>
              <a:ext uri="{FF2B5EF4-FFF2-40B4-BE49-F238E27FC236}">
                <a16:creationId xmlns:a16="http://schemas.microsoft.com/office/drawing/2014/main" id="{AFB5FDBB-89DC-42A7-85C8-0B63A9D28400}"/>
              </a:ext>
            </a:extLst>
          </p:cNvPr>
          <p:cNvSpPr>
            <a:spLocks/>
          </p:cNvSpPr>
          <p:nvPr/>
        </p:nvSpPr>
        <p:spPr bwMode="auto">
          <a:xfrm>
            <a:off x="6958323" y="3571380"/>
            <a:ext cx="610303" cy="80056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71437" tIns="71437" rIns="71437" bIns="71437" anchor="ctr"/>
          <a:lstStyle/>
          <a:p>
            <a:pPr defTabSz="820738">
              <a:lnSpc>
                <a:spcPct val="100000"/>
              </a:lnSpc>
              <a:defRPr/>
            </a:pPr>
            <a:r>
              <a:rPr lang="es-ES" sz="3000" b="0" dirty="0">
                <a:solidFill>
                  <a:srgbClr val="FFFFFF"/>
                </a:solidFill>
                <a:ea typeface="ＭＳ Ｐゴシック" charset="0"/>
                <a:cs typeface="Lato" charset="0"/>
              </a:rPr>
              <a:t>02</a:t>
            </a:r>
            <a:endParaRPr lang="es-ES" sz="3000" dirty="0">
              <a:ea typeface="ＭＳ Ｐゴシック" charset="0"/>
              <a:cs typeface="Lato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3562A49A-F1FC-4D3C-9592-D93EFC9E8DCE}"/>
              </a:ext>
            </a:extLst>
          </p:cNvPr>
          <p:cNvSpPr txBox="1"/>
          <p:nvPr/>
        </p:nvSpPr>
        <p:spPr>
          <a:xfrm>
            <a:off x="7502501" y="3800141"/>
            <a:ext cx="43155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범주화 변수 수정 </a:t>
            </a:r>
            <a:r>
              <a:rPr lang="en-US" altLang="ko-KR" sz="16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</a:t>
            </a:r>
            <a:r>
              <a:rPr lang="ko-KR" altLang="en-US" sz="16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판매단가의 재 범주화</a:t>
            </a:r>
            <a:r>
              <a:rPr lang="en-US" altLang="ko-KR" sz="16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)</a:t>
            </a:r>
            <a:r>
              <a:rPr lang="ko-KR" altLang="en-US" sz="16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</a:p>
        </p:txBody>
      </p:sp>
      <p:grpSp>
        <p:nvGrpSpPr>
          <p:cNvPr id="171" name="그룹 170">
            <a:extLst>
              <a:ext uri="{FF2B5EF4-FFF2-40B4-BE49-F238E27FC236}">
                <a16:creationId xmlns:a16="http://schemas.microsoft.com/office/drawing/2014/main" id="{134EB305-8A0A-4272-9BD8-3BEE50A199DD}"/>
              </a:ext>
            </a:extLst>
          </p:cNvPr>
          <p:cNvGrpSpPr/>
          <p:nvPr/>
        </p:nvGrpSpPr>
        <p:grpSpPr>
          <a:xfrm>
            <a:off x="6909185" y="4644568"/>
            <a:ext cx="4912346" cy="800565"/>
            <a:chOff x="6909185" y="4644568"/>
            <a:chExt cx="4912346" cy="800565"/>
          </a:xfrm>
        </p:grpSpPr>
        <p:sp>
          <p:nvSpPr>
            <p:cNvPr id="148" name="AutoShape 8">
              <a:extLst>
                <a:ext uri="{FF2B5EF4-FFF2-40B4-BE49-F238E27FC236}">
                  <a16:creationId xmlns:a16="http://schemas.microsoft.com/office/drawing/2014/main" id="{41FC75BB-9A52-4C14-8348-8AE2BEA8BB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909185" y="4644568"/>
              <a:ext cx="4912346" cy="779736"/>
            </a:xfrm>
            <a:prstGeom prst="rightArrow">
              <a:avLst>
                <a:gd name="adj1" fmla="val 100000"/>
                <a:gd name="adj2" fmla="val 35254"/>
              </a:avLst>
            </a:prstGeom>
            <a:solidFill>
              <a:srgbClr val="EA9B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71437" tIns="71437" rIns="71437" bIns="71437" anchor="ctr"/>
            <a:lstStyle/>
            <a:p>
              <a:pPr defTabSz="584200">
                <a:lnSpc>
                  <a:spcPct val="100000"/>
                </a:lnSpc>
                <a:defRPr/>
              </a:pPr>
              <a:endParaRPr lang="es-ES" sz="1000" b="0">
                <a:solidFill>
                  <a:srgbClr val="FFFFFF"/>
                </a:solidFill>
                <a:latin typeface="Helvetica Light" charset="0"/>
                <a:ea typeface="ＭＳ Ｐゴシック" charset="0"/>
                <a:cs typeface="Helvetica Light" charset="0"/>
                <a:sym typeface="Helvetica Light" charset="0"/>
              </a:endParaRP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55ECE71F-B4FF-4499-BEEE-D2E2C04277B1}"/>
                </a:ext>
              </a:extLst>
            </p:cNvPr>
            <p:cNvSpPr txBox="1"/>
            <p:nvPr/>
          </p:nvSpPr>
          <p:spPr>
            <a:xfrm>
              <a:off x="7502501" y="4875573"/>
              <a:ext cx="431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>
                  <a:solidFill>
                    <a:schemeClr val="bg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트리 개수</a:t>
              </a:r>
              <a:r>
                <a:rPr lang="en-US" altLang="ko-KR" sz="1600" dirty="0">
                  <a:solidFill>
                    <a:schemeClr val="bg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(</a:t>
              </a:r>
              <a:r>
                <a:rPr lang="en-US" altLang="ko-KR" sz="1600" dirty="0" err="1">
                  <a:solidFill>
                    <a:schemeClr val="bg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n_estimators</a:t>
              </a:r>
              <a:r>
                <a:rPr lang="en-US" altLang="ko-KR" sz="1600" dirty="0">
                  <a:solidFill>
                    <a:schemeClr val="bg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)</a:t>
              </a:r>
              <a:r>
                <a:rPr lang="ko-KR" altLang="en-US" sz="1600" dirty="0">
                  <a:solidFill>
                    <a:schemeClr val="bg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 변경</a:t>
              </a:r>
            </a:p>
          </p:txBody>
        </p:sp>
        <p:sp>
          <p:nvSpPr>
            <p:cNvPr id="169" name="AutoShape 11">
              <a:extLst>
                <a:ext uri="{FF2B5EF4-FFF2-40B4-BE49-F238E27FC236}">
                  <a16:creationId xmlns:a16="http://schemas.microsoft.com/office/drawing/2014/main" id="{6456A4DF-5509-4A31-8A90-2E0862D04C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3714" y="4644568"/>
              <a:ext cx="610303" cy="8005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71437" tIns="71437" rIns="71437" bIns="71437" anchor="ctr"/>
            <a:lstStyle/>
            <a:p>
              <a:pPr defTabSz="820738">
                <a:lnSpc>
                  <a:spcPct val="100000"/>
                </a:lnSpc>
                <a:defRPr/>
              </a:pPr>
              <a:r>
                <a:rPr lang="es-ES" sz="3000" b="0" dirty="0">
                  <a:solidFill>
                    <a:srgbClr val="FFFFFF"/>
                  </a:solidFill>
                  <a:ea typeface="ＭＳ Ｐゴシック" charset="0"/>
                  <a:cs typeface="Lato" charset="0"/>
                </a:rPr>
                <a:t>03</a:t>
              </a:r>
              <a:endParaRPr lang="es-ES" sz="3000" dirty="0">
                <a:ea typeface="ＭＳ Ｐゴシック" charset="0"/>
                <a:cs typeface="Lato" charset="0"/>
              </a:endParaRPr>
            </a:p>
          </p:txBody>
        </p:sp>
      </p:grpSp>
      <p:sp>
        <p:nvSpPr>
          <p:cNvPr id="177" name="AutoShape 114">
            <a:extLst>
              <a:ext uri="{FF2B5EF4-FFF2-40B4-BE49-F238E27FC236}">
                <a16:creationId xmlns:a16="http://schemas.microsoft.com/office/drawing/2014/main" id="{91455562-31F4-41FF-9D18-1C1435AEA501}"/>
              </a:ext>
            </a:extLst>
          </p:cNvPr>
          <p:cNvSpPr>
            <a:spLocks/>
          </p:cNvSpPr>
          <p:nvPr/>
        </p:nvSpPr>
        <p:spPr bwMode="auto">
          <a:xfrm>
            <a:off x="6968254" y="2107503"/>
            <a:ext cx="396875" cy="395287"/>
          </a:xfrm>
          <a:custGeom>
            <a:avLst/>
            <a:gdLst>
              <a:gd name="T0" fmla="*/ 198435 w 21600"/>
              <a:gd name="T1" fmla="*/ 197683 h 21600"/>
              <a:gd name="T2" fmla="*/ 198435 w 21600"/>
              <a:gd name="T3" fmla="*/ 197683 h 21600"/>
              <a:gd name="T4" fmla="*/ 198435 w 21600"/>
              <a:gd name="T5" fmla="*/ 197683 h 21600"/>
              <a:gd name="T6" fmla="*/ 198435 w 21600"/>
              <a:gd name="T7" fmla="*/ 197683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21328" y="11543"/>
                </a:moveTo>
                <a:cubicBezTo>
                  <a:pt x="21492" y="11930"/>
                  <a:pt x="21571" y="12337"/>
                  <a:pt x="21571" y="12758"/>
                </a:cubicBezTo>
                <a:cubicBezTo>
                  <a:pt x="21571" y="13464"/>
                  <a:pt x="21388" y="14105"/>
                  <a:pt x="21017" y="14678"/>
                </a:cubicBezTo>
                <a:cubicBezTo>
                  <a:pt x="21111" y="15215"/>
                  <a:pt x="21077" y="15745"/>
                  <a:pt x="20924" y="16285"/>
                </a:cubicBezTo>
                <a:cubicBezTo>
                  <a:pt x="20769" y="16819"/>
                  <a:pt x="20512" y="17287"/>
                  <a:pt x="20141" y="17697"/>
                </a:cubicBezTo>
                <a:cubicBezTo>
                  <a:pt x="20105" y="18451"/>
                  <a:pt x="19901" y="19081"/>
                  <a:pt x="19531" y="19580"/>
                </a:cubicBezTo>
                <a:cubicBezTo>
                  <a:pt x="19161" y="20080"/>
                  <a:pt x="18700" y="20481"/>
                  <a:pt x="18146" y="20783"/>
                </a:cubicBezTo>
                <a:cubicBezTo>
                  <a:pt x="17593" y="21088"/>
                  <a:pt x="16982" y="21297"/>
                  <a:pt x="16321" y="21419"/>
                </a:cubicBezTo>
                <a:cubicBezTo>
                  <a:pt x="15660" y="21540"/>
                  <a:pt x="15010" y="21599"/>
                  <a:pt x="14380" y="21599"/>
                </a:cubicBezTo>
                <a:cubicBezTo>
                  <a:pt x="13730" y="21599"/>
                  <a:pt x="13077" y="21554"/>
                  <a:pt x="12424" y="21461"/>
                </a:cubicBezTo>
                <a:cubicBezTo>
                  <a:pt x="11772" y="21362"/>
                  <a:pt x="11127" y="21235"/>
                  <a:pt x="10497" y="21074"/>
                </a:cubicBezTo>
                <a:cubicBezTo>
                  <a:pt x="9864" y="20894"/>
                  <a:pt x="9237" y="20702"/>
                  <a:pt x="8610" y="20493"/>
                </a:cubicBezTo>
                <a:cubicBezTo>
                  <a:pt x="7982" y="20286"/>
                  <a:pt x="7341" y="20182"/>
                  <a:pt x="6680" y="20182"/>
                </a:cubicBezTo>
                <a:lnTo>
                  <a:pt x="1607" y="20182"/>
                </a:lnTo>
                <a:cubicBezTo>
                  <a:pt x="1167" y="20182"/>
                  <a:pt x="785" y="20029"/>
                  <a:pt x="471" y="19713"/>
                </a:cubicBezTo>
                <a:cubicBezTo>
                  <a:pt x="158" y="19405"/>
                  <a:pt x="0" y="19024"/>
                  <a:pt x="0" y="18572"/>
                </a:cubicBezTo>
                <a:lnTo>
                  <a:pt x="0" y="9880"/>
                </a:lnTo>
                <a:cubicBezTo>
                  <a:pt x="0" y="9440"/>
                  <a:pt x="158" y="9064"/>
                  <a:pt x="471" y="8754"/>
                </a:cubicBezTo>
                <a:cubicBezTo>
                  <a:pt x="785" y="8440"/>
                  <a:pt x="1167" y="8285"/>
                  <a:pt x="1607" y="8285"/>
                </a:cubicBezTo>
                <a:lnTo>
                  <a:pt x="6315" y="8285"/>
                </a:lnTo>
                <a:cubicBezTo>
                  <a:pt x="6558" y="8160"/>
                  <a:pt x="6750" y="8022"/>
                  <a:pt x="6897" y="7872"/>
                </a:cubicBezTo>
                <a:cubicBezTo>
                  <a:pt x="7041" y="7723"/>
                  <a:pt x="7197" y="7548"/>
                  <a:pt x="7369" y="7342"/>
                </a:cubicBezTo>
                <a:cubicBezTo>
                  <a:pt x="7513" y="7161"/>
                  <a:pt x="7663" y="6986"/>
                  <a:pt x="7810" y="6819"/>
                </a:cubicBezTo>
                <a:cubicBezTo>
                  <a:pt x="7957" y="6653"/>
                  <a:pt x="8112" y="6483"/>
                  <a:pt x="8276" y="6311"/>
                </a:cubicBezTo>
                <a:cubicBezTo>
                  <a:pt x="8570" y="5997"/>
                  <a:pt x="8918" y="5690"/>
                  <a:pt x="9302" y="5385"/>
                </a:cubicBezTo>
                <a:cubicBezTo>
                  <a:pt x="9692" y="5085"/>
                  <a:pt x="9989" y="4749"/>
                  <a:pt x="10195" y="4379"/>
                </a:cubicBezTo>
                <a:cubicBezTo>
                  <a:pt x="10339" y="4117"/>
                  <a:pt x="10443" y="3826"/>
                  <a:pt x="10506" y="3507"/>
                </a:cubicBezTo>
                <a:cubicBezTo>
                  <a:pt x="10565" y="3188"/>
                  <a:pt x="10627" y="2866"/>
                  <a:pt x="10675" y="2538"/>
                </a:cubicBezTo>
                <a:cubicBezTo>
                  <a:pt x="10726" y="2216"/>
                  <a:pt x="10780" y="1900"/>
                  <a:pt x="10845" y="1592"/>
                </a:cubicBezTo>
                <a:cubicBezTo>
                  <a:pt x="10907" y="1287"/>
                  <a:pt x="11014" y="1016"/>
                  <a:pt x="11161" y="776"/>
                </a:cubicBezTo>
                <a:cubicBezTo>
                  <a:pt x="11311" y="536"/>
                  <a:pt x="11523" y="350"/>
                  <a:pt x="11800" y="208"/>
                </a:cubicBezTo>
                <a:cubicBezTo>
                  <a:pt x="12074" y="67"/>
                  <a:pt x="12441" y="0"/>
                  <a:pt x="12902" y="0"/>
                </a:cubicBezTo>
                <a:cubicBezTo>
                  <a:pt x="13450" y="0"/>
                  <a:pt x="13956" y="112"/>
                  <a:pt x="14411" y="344"/>
                </a:cubicBezTo>
                <a:cubicBezTo>
                  <a:pt x="14869" y="573"/>
                  <a:pt x="15250" y="881"/>
                  <a:pt x="15567" y="1270"/>
                </a:cubicBezTo>
                <a:cubicBezTo>
                  <a:pt x="15880" y="1657"/>
                  <a:pt x="16126" y="2101"/>
                  <a:pt x="16304" y="2600"/>
                </a:cubicBezTo>
                <a:cubicBezTo>
                  <a:pt x="16479" y="3103"/>
                  <a:pt x="16570" y="3609"/>
                  <a:pt x="16570" y="4123"/>
                </a:cubicBezTo>
                <a:cubicBezTo>
                  <a:pt x="16570" y="4653"/>
                  <a:pt x="16491" y="5162"/>
                  <a:pt x="16332" y="5645"/>
                </a:cubicBezTo>
                <a:cubicBezTo>
                  <a:pt x="16174" y="6125"/>
                  <a:pt x="15982" y="6610"/>
                  <a:pt x="15759" y="7096"/>
                </a:cubicBezTo>
                <a:cubicBezTo>
                  <a:pt x="16072" y="7079"/>
                  <a:pt x="16389" y="7057"/>
                  <a:pt x="16705" y="7034"/>
                </a:cubicBezTo>
                <a:cubicBezTo>
                  <a:pt x="17019" y="7011"/>
                  <a:pt x="17335" y="7000"/>
                  <a:pt x="17652" y="7000"/>
                </a:cubicBezTo>
                <a:cubicBezTo>
                  <a:pt x="18149" y="7000"/>
                  <a:pt x="18630" y="7048"/>
                  <a:pt x="19099" y="7144"/>
                </a:cubicBezTo>
                <a:cubicBezTo>
                  <a:pt x="19568" y="7237"/>
                  <a:pt x="19986" y="7395"/>
                  <a:pt x="20356" y="7616"/>
                </a:cubicBezTo>
                <a:cubicBezTo>
                  <a:pt x="20726" y="7839"/>
                  <a:pt x="21026" y="8144"/>
                  <a:pt x="21255" y="8528"/>
                </a:cubicBezTo>
                <a:cubicBezTo>
                  <a:pt x="21486" y="8918"/>
                  <a:pt x="21599" y="9409"/>
                  <a:pt x="21599" y="10002"/>
                </a:cubicBezTo>
                <a:cubicBezTo>
                  <a:pt x="21599" y="10265"/>
                  <a:pt x="21580" y="10519"/>
                  <a:pt x="21535" y="10773"/>
                </a:cubicBezTo>
                <a:cubicBezTo>
                  <a:pt x="21484" y="11030"/>
                  <a:pt x="21419" y="11284"/>
                  <a:pt x="21328" y="11543"/>
                </a:cubicBezTo>
                <a:moveTo>
                  <a:pt x="4258" y="18519"/>
                </a:moveTo>
                <a:cubicBezTo>
                  <a:pt x="4555" y="18519"/>
                  <a:pt x="4809" y="18417"/>
                  <a:pt x="5024" y="18214"/>
                </a:cubicBezTo>
                <a:cubicBezTo>
                  <a:pt x="5233" y="18013"/>
                  <a:pt x="5340" y="17759"/>
                  <a:pt x="5340" y="17454"/>
                </a:cubicBezTo>
                <a:cubicBezTo>
                  <a:pt x="5340" y="17155"/>
                  <a:pt x="5233" y="16900"/>
                  <a:pt x="5024" y="16686"/>
                </a:cubicBezTo>
                <a:cubicBezTo>
                  <a:pt x="4812" y="16477"/>
                  <a:pt x="4557" y="16372"/>
                  <a:pt x="4258" y="16372"/>
                </a:cubicBezTo>
                <a:cubicBezTo>
                  <a:pt x="3941" y="16372"/>
                  <a:pt x="3684" y="16477"/>
                  <a:pt x="3486" y="16686"/>
                </a:cubicBezTo>
                <a:cubicBezTo>
                  <a:pt x="3289" y="16900"/>
                  <a:pt x="3190" y="17155"/>
                  <a:pt x="3190" y="17454"/>
                </a:cubicBezTo>
                <a:cubicBezTo>
                  <a:pt x="3190" y="17767"/>
                  <a:pt x="3289" y="18024"/>
                  <a:pt x="3486" y="18222"/>
                </a:cubicBezTo>
                <a:cubicBezTo>
                  <a:pt x="3681" y="18420"/>
                  <a:pt x="3939" y="18519"/>
                  <a:pt x="4258" y="18519"/>
                </a:cubicBezTo>
                <a:moveTo>
                  <a:pt x="19164" y="14342"/>
                </a:moveTo>
                <a:cubicBezTo>
                  <a:pt x="19703" y="13901"/>
                  <a:pt x="19975" y="13345"/>
                  <a:pt x="19975" y="12679"/>
                </a:cubicBezTo>
                <a:cubicBezTo>
                  <a:pt x="19975" y="12473"/>
                  <a:pt x="19918" y="12281"/>
                  <a:pt x="19805" y="12097"/>
                </a:cubicBezTo>
                <a:cubicBezTo>
                  <a:pt x="19695" y="11919"/>
                  <a:pt x="19576" y="11761"/>
                  <a:pt x="19446" y="11623"/>
                </a:cubicBezTo>
                <a:cubicBezTo>
                  <a:pt x="19590" y="11363"/>
                  <a:pt x="19720" y="11106"/>
                  <a:pt x="19833" y="10849"/>
                </a:cubicBezTo>
                <a:cubicBezTo>
                  <a:pt x="19944" y="10592"/>
                  <a:pt x="20003" y="10312"/>
                  <a:pt x="20003" y="10002"/>
                </a:cubicBezTo>
                <a:cubicBezTo>
                  <a:pt x="20003" y="9688"/>
                  <a:pt x="19924" y="9440"/>
                  <a:pt x="19766" y="9251"/>
                </a:cubicBezTo>
                <a:cubicBezTo>
                  <a:pt x="19607" y="9070"/>
                  <a:pt x="19415" y="8929"/>
                  <a:pt x="19184" y="8833"/>
                </a:cubicBezTo>
                <a:cubicBezTo>
                  <a:pt x="18955" y="8739"/>
                  <a:pt x="18698" y="8683"/>
                  <a:pt x="18418" y="8663"/>
                </a:cubicBezTo>
                <a:cubicBezTo>
                  <a:pt x="18138" y="8643"/>
                  <a:pt x="17884" y="8635"/>
                  <a:pt x="17649" y="8635"/>
                </a:cubicBezTo>
                <a:cubicBezTo>
                  <a:pt x="17242" y="8635"/>
                  <a:pt x="16835" y="8649"/>
                  <a:pt x="16423" y="8677"/>
                </a:cubicBezTo>
                <a:cubicBezTo>
                  <a:pt x="16010" y="8706"/>
                  <a:pt x="15606" y="8720"/>
                  <a:pt x="15199" y="8720"/>
                </a:cubicBezTo>
                <a:cubicBezTo>
                  <a:pt x="14917" y="8720"/>
                  <a:pt x="14643" y="8706"/>
                  <a:pt x="14366" y="8677"/>
                </a:cubicBezTo>
                <a:cubicBezTo>
                  <a:pt x="14089" y="8649"/>
                  <a:pt x="13829" y="8584"/>
                  <a:pt x="13574" y="8474"/>
                </a:cubicBezTo>
                <a:cubicBezTo>
                  <a:pt x="13574" y="8104"/>
                  <a:pt x="13645" y="7754"/>
                  <a:pt x="13792" y="7421"/>
                </a:cubicBezTo>
                <a:cubicBezTo>
                  <a:pt x="13936" y="7087"/>
                  <a:pt x="14094" y="6751"/>
                  <a:pt x="14275" y="6413"/>
                </a:cubicBezTo>
                <a:cubicBezTo>
                  <a:pt x="14448" y="6074"/>
                  <a:pt x="14606" y="5721"/>
                  <a:pt x="14747" y="5351"/>
                </a:cubicBezTo>
                <a:cubicBezTo>
                  <a:pt x="14886" y="4984"/>
                  <a:pt x="14953" y="4574"/>
                  <a:pt x="14953" y="4122"/>
                </a:cubicBezTo>
                <a:cubicBezTo>
                  <a:pt x="14953" y="3823"/>
                  <a:pt x="14905" y="3529"/>
                  <a:pt x="14812" y="3236"/>
                </a:cubicBezTo>
                <a:cubicBezTo>
                  <a:pt x="14716" y="2945"/>
                  <a:pt x="14583" y="2677"/>
                  <a:pt x="14411" y="2439"/>
                </a:cubicBezTo>
                <a:cubicBezTo>
                  <a:pt x="14238" y="2199"/>
                  <a:pt x="14027" y="2002"/>
                  <a:pt x="13775" y="1843"/>
                </a:cubicBezTo>
                <a:cubicBezTo>
                  <a:pt x="13521" y="1688"/>
                  <a:pt x="13230" y="1606"/>
                  <a:pt x="12893" y="1606"/>
                </a:cubicBezTo>
                <a:lnTo>
                  <a:pt x="12744" y="1606"/>
                </a:lnTo>
                <a:cubicBezTo>
                  <a:pt x="12681" y="1606"/>
                  <a:pt x="12631" y="1617"/>
                  <a:pt x="12594" y="1634"/>
                </a:cubicBezTo>
                <a:cubicBezTo>
                  <a:pt x="12523" y="1671"/>
                  <a:pt x="12481" y="1705"/>
                  <a:pt x="12472" y="1742"/>
                </a:cubicBezTo>
                <a:cubicBezTo>
                  <a:pt x="12464" y="1778"/>
                  <a:pt x="12450" y="1838"/>
                  <a:pt x="12430" y="1920"/>
                </a:cubicBezTo>
                <a:cubicBezTo>
                  <a:pt x="12323" y="2450"/>
                  <a:pt x="12221" y="3007"/>
                  <a:pt x="12128" y="3586"/>
                </a:cubicBezTo>
                <a:cubicBezTo>
                  <a:pt x="12034" y="4167"/>
                  <a:pt x="11854" y="4698"/>
                  <a:pt x="11596" y="5176"/>
                </a:cubicBezTo>
                <a:cubicBezTo>
                  <a:pt x="11334" y="5636"/>
                  <a:pt x="11000" y="6034"/>
                  <a:pt x="10596" y="6367"/>
                </a:cubicBezTo>
                <a:cubicBezTo>
                  <a:pt x="10189" y="6701"/>
                  <a:pt x="9802" y="7051"/>
                  <a:pt x="9432" y="7421"/>
                </a:cubicBezTo>
                <a:cubicBezTo>
                  <a:pt x="9169" y="7700"/>
                  <a:pt x="8949" y="7954"/>
                  <a:pt x="8771" y="8183"/>
                </a:cubicBezTo>
                <a:cubicBezTo>
                  <a:pt x="8593" y="8412"/>
                  <a:pt x="8403" y="8632"/>
                  <a:pt x="8211" y="8833"/>
                </a:cubicBezTo>
                <a:cubicBezTo>
                  <a:pt x="8016" y="9036"/>
                  <a:pt x="7799" y="9222"/>
                  <a:pt x="7556" y="9400"/>
                </a:cubicBezTo>
                <a:cubicBezTo>
                  <a:pt x="7313" y="9575"/>
                  <a:pt x="7019" y="9736"/>
                  <a:pt x="6674" y="9880"/>
                </a:cubicBezTo>
                <a:lnTo>
                  <a:pt x="6646" y="9880"/>
                </a:lnTo>
                <a:lnTo>
                  <a:pt x="6646" y="18572"/>
                </a:lnTo>
                <a:cubicBezTo>
                  <a:pt x="7279" y="18572"/>
                  <a:pt x="7889" y="18649"/>
                  <a:pt x="8485" y="18795"/>
                </a:cubicBezTo>
                <a:cubicBezTo>
                  <a:pt x="9081" y="18945"/>
                  <a:pt x="9683" y="19103"/>
                  <a:pt x="10294" y="19270"/>
                </a:cubicBezTo>
                <a:cubicBezTo>
                  <a:pt x="10901" y="19439"/>
                  <a:pt x="11537" y="19592"/>
                  <a:pt x="12207" y="19741"/>
                </a:cubicBezTo>
                <a:cubicBezTo>
                  <a:pt x="12874" y="19891"/>
                  <a:pt x="13594" y="19965"/>
                  <a:pt x="14374" y="19965"/>
                </a:cubicBezTo>
                <a:cubicBezTo>
                  <a:pt x="14781" y="19965"/>
                  <a:pt x="15222" y="19939"/>
                  <a:pt x="15699" y="19885"/>
                </a:cubicBezTo>
                <a:cubicBezTo>
                  <a:pt x="16177" y="19829"/>
                  <a:pt x="16626" y="19710"/>
                  <a:pt x="17047" y="19527"/>
                </a:cubicBezTo>
                <a:cubicBezTo>
                  <a:pt x="17468" y="19343"/>
                  <a:pt x="17816" y="19086"/>
                  <a:pt x="18101" y="18762"/>
                </a:cubicBezTo>
                <a:cubicBezTo>
                  <a:pt x="18387" y="18440"/>
                  <a:pt x="18525" y="18010"/>
                  <a:pt x="18525" y="17477"/>
                </a:cubicBezTo>
                <a:cubicBezTo>
                  <a:pt x="18525" y="17386"/>
                  <a:pt x="18522" y="17304"/>
                  <a:pt x="18517" y="17225"/>
                </a:cubicBezTo>
                <a:cubicBezTo>
                  <a:pt x="18503" y="17152"/>
                  <a:pt x="18488" y="17070"/>
                  <a:pt x="18471" y="16980"/>
                </a:cubicBezTo>
                <a:cubicBezTo>
                  <a:pt x="18785" y="16836"/>
                  <a:pt x="19028" y="16596"/>
                  <a:pt x="19195" y="16262"/>
                </a:cubicBezTo>
                <a:cubicBezTo>
                  <a:pt x="19364" y="15929"/>
                  <a:pt x="19446" y="15593"/>
                  <a:pt x="19446" y="15263"/>
                </a:cubicBezTo>
                <a:cubicBezTo>
                  <a:pt x="19449" y="14912"/>
                  <a:pt x="19350" y="14605"/>
                  <a:pt x="19164" y="14342"/>
                </a:cubicBezTo>
              </a:path>
            </a:pathLst>
          </a:custGeom>
          <a:solidFill>
            <a:schemeClr val="bg2">
              <a:lumMod val="10000"/>
            </a:schemeClr>
          </a:solidFill>
          <a:ln>
            <a:noFill/>
          </a:ln>
          <a:effectLst/>
        </p:spPr>
        <p:txBody>
          <a:bodyPr lIns="38100" tIns="38100" rIns="38100" bIns="38100" anchor="ctr"/>
          <a:lstStyle/>
          <a:p>
            <a:endParaRPr lang="ko-KR" altLang="en-US"/>
          </a:p>
        </p:txBody>
      </p:sp>
      <p:sp>
        <p:nvSpPr>
          <p:cNvPr id="13" name="슬라이드 번호 개체 틀 4">
            <a:extLst>
              <a:ext uri="{FF2B5EF4-FFF2-40B4-BE49-F238E27FC236}">
                <a16:creationId xmlns:a16="http://schemas.microsoft.com/office/drawing/2014/main" id="{EE07CAE7-DD15-4BBA-A676-43C182B36313}"/>
              </a:ext>
            </a:extLst>
          </p:cNvPr>
          <p:cNvSpPr txBox="1">
            <a:spLocks/>
          </p:cNvSpPr>
          <p:nvPr/>
        </p:nvSpPr>
        <p:spPr>
          <a:xfrm>
            <a:off x="4724400" y="648887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5169C2E4-B7F8-4645-B487-2B4DF5F7574C}" type="slidenum">
              <a:rPr lang="ko-KR" altLang="en-US" smtClean="0">
                <a:solidFill>
                  <a:schemeClr val="tx1"/>
                </a:solidFill>
              </a:rPr>
              <a:pPr algn="ctr"/>
              <a:t>19</a:t>
            </a:fld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57318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E609DDF-1143-4685-A0CE-7AD721FED351}"/>
              </a:ext>
            </a:extLst>
          </p:cNvPr>
          <p:cNvSpPr/>
          <p:nvPr/>
        </p:nvSpPr>
        <p:spPr>
          <a:xfrm>
            <a:off x="0" y="0"/>
            <a:ext cx="12192000" cy="36150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24DC57D-6C1D-4257-8FA3-A14BEC8E3027}"/>
              </a:ext>
            </a:extLst>
          </p:cNvPr>
          <p:cNvSpPr/>
          <p:nvPr/>
        </p:nvSpPr>
        <p:spPr>
          <a:xfrm>
            <a:off x="0" y="6497058"/>
            <a:ext cx="12192000" cy="36150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0BF91B6-7FF3-4A05-9178-2D69FBED410B}"/>
              </a:ext>
            </a:extLst>
          </p:cNvPr>
          <p:cNvSpPr/>
          <p:nvPr/>
        </p:nvSpPr>
        <p:spPr>
          <a:xfrm>
            <a:off x="0" y="350873"/>
            <a:ext cx="2126512" cy="614618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73687F-C396-4148-A6EB-DD4D2D5A2EAE}"/>
              </a:ext>
            </a:extLst>
          </p:cNvPr>
          <p:cNvSpPr txBox="1"/>
          <p:nvPr/>
        </p:nvSpPr>
        <p:spPr>
          <a:xfrm>
            <a:off x="871870" y="1658676"/>
            <a:ext cx="111641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600" dirty="0">
                <a:solidFill>
                  <a:schemeClr val="bg1"/>
                </a:solidFill>
                <a:latin typeface="Segoe Print" panose="02000600000000000000" pitchFamily="2" charset="0"/>
                <a:ea typeface="나눔스퀘어_ac" panose="020B0600000101010101" pitchFamily="50" charset="-127"/>
              </a:rPr>
              <a:t>1</a:t>
            </a:r>
            <a:endParaRPr lang="ko-KR" altLang="en-US" sz="9600" dirty="0">
              <a:solidFill>
                <a:schemeClr val="bg1"/>
              </a:solidFill>
              <a:latin typeface="Segoe Print" panose="02000600000000000000" pitchFamily="2" charset="0"/>
              <a:ea typeface="나눔스퀘어_ac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7575B2A-A55B-4019-8203-ACE0C9EA2554}"/>
              </a:ext>
            </a:extLst>
          </p:cNvPr>
          <p:cNvSpPr txBox="1"/>
          <p:nvPr/>
        </p:nvSpPr>
        <p:spPr>
          <a:xfrm>
            <a:off x="2290157" y="1811615"/>
            <a:ext cx="49612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주제 및 배경</a:t>
            </a:r>
            <a:endParaRPr lang="en-US" altLang="ko-KR" sz="36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BEB0E98-3E6D-4CDD-8BD6-1264E8C7E251}"/>
              </a:ext>
            </a:extLst>
          </p:cNvPr>
          <p:cNvSpPr txBox="1"/>
          <p:nvPr/>
        </p:nvSpPr>
        <p:spPr>
          <a:xfrm>
            <a:off x="2356418" y="3114863"/>
            <a:ext cx="5156791" cy="14329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주제</a:t>
            </a:r>
            <a:endParaRPr lang="en-US" altLang="ko-KR" sz="20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배경</a:t>
            </a:r>
            <a:endParaRPr lang="en-US" altLang="ko-KR" sz="20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분석 방향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2A5068EB-D865-488B-B69A-3AA4A95049D6}"/>
              </a:ext>
            </a:extLst>
          </p:cNvPr>
          <p:cNvGrpSpPr/>
          <p:nvPr/>
        </p:nvGrpSpPr>
        <p:grpSpPr>
          <a:xfrm>
            <a:off x="11122020" y="6446383"/>
            <a:ext cx="3468624" cy="411617"/>
            <a:chOff x="3268760" y="734508"/>
            <a:chExt cx="3468624" cy="411617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E283E76-8A35-43F0-9C0D-EDF74347CC52}"/>
                </a:ext>
              </a:extLst>
            </p:cNvPr>
            <p:cNvSpPr txBox="1"/>
            <p:nvPr/>
          </p:nvSpPr>
          <p:spPr>
            <a:xfrm>
              <a:off x="3268760" y="822960"/>
              <a:ext cx="3468624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>
                  <a:solidFill>
                    <a:srgbClr val="FF0000"/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NS</a:t>
              </a:r>
              <a:r>
                <a:rPr lang="en-US" altLang="ko-KR" sz="15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 </a:t>
              </a:r>
              <a:r>
                <a:rPr lang="en-US" altLang="ko-KR" sz="1500" dirty="0">
                  <a:solidFill>
                    <a:schemeClr val="bg1"/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Shop</a:t>
              </a:r>
              <a:endParaRPr lang="ko-KR" altLang="en-US" sz="1500" dirty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5E6D574-9E64-4C75-A037-747295F02CDF}"/>
                </a:ext>
              </a:extLst>
            </p:cNvPr>
            <p:cNvSpPr txBox="1"/>
            <p:nvPr/>
          </p:nvSpPr>
          <p:spPr>
            <a:xfrm>
              <a:off x="4005316" y="734508"/>
              <a:ext cx="984504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>
                  <a:solidFill>
                    <a:schemeClr val="bg1"/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+</a:t>
              </a:r>
              <a:endParaRPr lang="ko-KR" altLang="en-US" sz="1500" dirty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</p:grpSp>
      <p:sp>
        <p:nvSpPr>
          <p:cNvPr id="6" name="슬라이드 번호 개체 틀 4">
            <a:extLst>
              <a:ext uri="{FF2B5EF4-FFF2-40B4-BE49-F238E27FC236}">
                <a16:creationId xmlns:a16="http://schemas.microsoft.com/office/drawing/2014/main" id="{5331D51E-AC68-485F-A942-ED8022EA6582}"/>
              </a:ext>
            </a:extLst>
          </p:cNvPr>
          <p:cNvSpPr txBox="1">
            <a:spLocks/>
          </p:cNvSpPr>
          <p:nvPr/>
        </p:nvSpPr>
        <p:spPr>
          <a:xfrm>
            <a:off x="4724400" y="648887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5169C2E4-B7F8-4645-B487-2B4DF5F7574C}" type="slidenum">
              <a:rPr lang="ko-KR" altLang="en-US" smtClean="0">
                <a:solidFill>
                  <a:schemeClr val="bg1"/>
                </a:solidFill>
              </a:rPr>
              <a:pPr algn="ctr"/>
              <a:t>2</a:t>
            </a:fld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25542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E609DDF-1143-4685-A0CE-7AD721FED351}"/>
              </a:ext>
            </a:extLst>
          </p:cNvPr>
          <p:cNvSpPr/>
          <p:nvPr/>
        </p:nvSpPr>
        <p:spPr>
          <a:xfrm>
            <a:off x="0" y="0"/>
            <a:ext cx="12192000" cy="36150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24DC57D-6C1D-4257-8FA3-A14BEC8E3027}"/>
              </a:ext>
            </a:extLst>
          </p:cNvPr>
          <p:cNvSpPr/>
          <p:nvPr/>
        </p:nvSpPr>
        <p:spPr>
          <a:xfrm>
            <a:off x="0" y="6497058"/>
            <a:ext cx="12192000" cy="36150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0BF91B6-7FF3-4A05-9178-2D69FBED410B}"/>
              </a:ext>
            </a:extLst>
          </p:cNvPr>
          <p:cNvSpPr/>
          <p:nvPr/>
        </p:nvSpPr>
        <p:spPr>
          <a:xfrm>
            <a:off x="0" y="350873"/>
            <a:ext cx="2126512" cy="614618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73687F-C396-4148-A6EB-DD4D2D5A2EAE}"/>
              </a:ext>
            </a:extLst>
          </p:cNvPr>
          <p:cNvSpPr txBox="1"/>
          <p:nvPr/>
        </p:nvSpPr>
        <p:spPr>
          <a:xfrm>
            <a:off x="871870" y="1658676"/>
            <a:ext cx="111641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600" dirty="0">
                <a:solidFill>
                  <a:schemeClr val="bg1"/>
                </a:solidFill>
                <a:latin typeface="Segoe Print" panose="02000600000000000000" pitchFamily="2" charset="0"/>
                <a:ea typeface="나눔스퀘어_ac" panose="020B0600000101010101" pitchFamily="50" charset="-127"/>
              </a:rPr>
              <a:t>4</a:t>
            </a:r>
            <a:endParaRPr lang="ko-KR" altLang="en-US" sz="9600" dirty="0">
              <a:solidFill>
                <a:schemeClr val="bg1"/>
              </a:solidFill>
              <a:latin typeface="Segoe Print" panose="02000600000000000000" pitchFamily="2" charset="0"/>
              <a:ea typeface="나눔스퀘어_ac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7575B2A-A55B-4019-8203-ACE0C9EA2554}"/>
              </a:ext>
            </a:extLst>
          </p:cNvPr>
          <p:cNvSpPr txBox="1"/>
          <p:nvPr/>
        </p:nvSpPr>
        <p:spPr>
          <a:xfrm>
            <a:off x="2290157" y="1811615"/>
            <a:ext cx="59713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결과 및 시사점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BEB0E98-3E6D-4CDD-8BD6-1264E8C7E251}"/>
              </a:ext>
            </a:extLst>
          </p:cNvPr>
          <p:cNvSpPr txBox="1"/>
          <p:nvPr/>
        </p:nvSpPr>
        <p:spPr>
          <a:xfrm>
            <a:off x="2373108" y="3116198"/>
            <a:ext cx="5156791" cy="14329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분석 결과</a:t>
            </a:r>
            <a:endParaRPr lang="en-US" altLang="ko-KR" sz="20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시간대별 편성 최적화 방안</a:t>
            </a:r>
            <a:endParaRPr lang="en-US" altLang="ko-KR" sz="20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분석 결과 활용 및 시사점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A9C3E74B-368F-43B6-8E49-E4260D379BA8}"/>
              </a:ext>
            </a:extLst>
          </p:cNvPr>
          <p:cNvGrpSpPr/>
          <p:nvPr/>
        </p:nvGrpSpPr>
        <p:grpSpPr>
          <a:xfrm>
            <a:off x="11122020" y="6446383"/>
            <a:ext cx="3468624" cy="411617"/>
            <a:chOff x="3268760" y="734508"/>
            <a:chExt cx="3468624" cy="411617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BFF69B5-14A0-475E-9B64-42080C995BFC}"/>
                </a:ext>
              </a:extLst>
            </p:cNvPr>
            <p:cNvSpPr txBox="1"/>
            <p:nvPr/>
          </p:nvSpPr>
          <p:spPr>
            <a:xfrm>
              <a:off x="3268760" y="822960"/>
              <a:ext cx="3468624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>
                  <a:solidFill>
                    <a:srgbClr val="FF0000"/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NS</a:t>
              </a:r>
              <a:r>
                <a:rPr lang="en-US" altLang="ko-KR" sz="15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 </a:t>
              </a:r>
              <a:r>
                <a:rPr lang="en-US" altLang="ko-KR" sz="1500" dirty="0">
                  <a:solidFill>
                    <a:schemeClr val="bg1"/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Shop</a:t>
              </a:r>
              <a:endParaRPr lang="ko-KR" altLang="en-US" sz="1500" dirty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8376F86-675C-41FA-B0E2-FD0F28437511}"/>
                </a:ext>
              </a:extLst>
            </p:cNvPr>
            <p:cNvSpPr txBox="1"/>
            <p:nvPr/>
          </p:nvSpPr>
          <p:spPr>
            <a:xfrm>
              <a:off x="4005316" y="734508"/>
              <a:ext cx="984504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>
                  <a:solidFill>
                    <a:schemeClr val="bg1"/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+</a:t>
              </a:r>
              <a:endParaRPr lang="ko-KR" altLang="en-US" sz="1500" dirty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</p:grpSp>
      <p:sp>
        <p:nvSpPr>
          <p:cNvPr id="6" name="슬라이드 번호 개체 틀 4">
            <a:extLst>
              <a:ext uri="{FF2B5EF4-FFF2-40B4-BE49-F238E27FC236}">
                <a16:creationId xmlns:a16="http://schemas.microsoft.com/office/drawing/2014/main" id="{CBE1812C-EF4F-4F8C-8E72-07123EEEC6D6}"/>
              </a:ext>
            </a:extLst>
          </p:cNvPr>
          <p:cNvSpPr txBox="1">
            <a:spLocks/>
          </p:cNvSpPr>
          <p:nvPr/>
        </p:nvSpPr>
        <p:spPr>
          <a:xfrm>
            <a:off x="4724400" y="648887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5169C2E4-B7F8-4645-B487-2B4DF5F7574C}" type="slidenum">
              <a:rPr lang="ko-KR" altLang="en-US" smtClean="0">
                <a:solidFill>
                  <a:schemeClr val="bg1"/>
                </a:solidFill>
              </a:rPr>
              <a:pPr algn="ctr"/>
              <a:t>20</a:t>
            </a:fld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54601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29A06F8-D18D-4D99-847C-4A633DB86A4F}"/>
              </a:ext>
            </a:extLst>
          </p:cNvPr>
          <p:cNvSpPr txBox="1"/>
          <p:nvPr/>
        </p:nvSpPr>
        <p:spPr>
          <a:xfrm>
            <a:off x="449463" y="496714"/>
            <a:ext cx="379827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>
                <a:solidFill>
                  <a:srgbClr val="262626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분석 결과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F793267-3906-49C2-94C6-8C9439808AB5}"/>
              </a:ext>
            </a:extLst>
          </p:cNvPr>
          <p:cNvSpPr/>
          <p:nvPr/>
        </p:nvSpPr>
        <p:spPr>
          <a:xfrm>
            <a:off x="1" y="450548"/>
            <a:ext cx="347472" cy="64633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A329D9B-A006-4D71-810B-BB17A40E9431}"/>
              </a:ext>
            </a:extLst>
          </p:cNvPr>
          <p:cNvSpPr txBox="1"/>
          <p:nvPr/>
        </p:nvSpPr>
        <p:spPr>
          <a:xfrm>
            <a:off x="521463" y="1499285"/>
            <a:ext cx="3798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C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분석 결과 시각화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76D7B24-A4F9-4AD8-A81A-FF5223374043}"/>
              </a:ext>
            </a:extLst>
          </p:cNvPr>
          <p:cNvSpPr/>
          <p:nvPr/>
        </p:nvSpPr>
        <p:spPr>
          <a:xfrm>
            <a:off x="449463" y="1539951"/>
            <a:ext cx="72000" cy="288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C00000"/>
              </a:solidFill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59C7DAC-1898-4662-9335-75742E7AB7C9}"/>
              </a:ext>
            </a:extLst>
          </p:cNvPr>
          <p:cNvGrpSpPr/>
          <p:nvPr/>
        </p:nvGrpSpPr>
        <p:grpSpPr>
          <a:xfrm>
            <a:off x="11127299" y="6421779"/>
            <a:ext cx="3468624" cy="411617"/>
            <a:chOff x="3268760" y="734508"/>
            <a:chExt cx="3468624" cy="41161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CF648C0-B988-4976-BE38-A0C8B3DF8CD3}"/>
                </a:ext>
              </a:extLst>
            </p:cNvPr>
            <p:cNvSpPr txBox="1"/>
            <p:nvPr/>
          </p:nvSpPr>
          <p:spPr>
            <a:xfrm>
              <a:off x="3268760" y="822960"/>
              <a:ext cx="3468624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>
                  <a:solidFill>
                    <a:srgbClr val="FF0000"/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NS</a:t>
              </a:r>
              <a:r>
                <a:rPr lang="en-US" altLang="ko-KR" sz="15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 Shop</a:t>
              </a:r>
              <a:endParaRPr lang="ko-KR" altLang="en-US" sz="15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2870352-7672-45F6-BFA8-661720700BB4}"/>
                </a:ext>
              </a:extLst>
            </p:cNvPr>
            <p:cNvSpPr txBox="1"/>
            <p:nvPr/>
          </p:nvSpPr>
          <p:spPr>
            <a:xfrm>
              <a:off x="4005316" y="734508"/>
              <a:ext cx="984504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+</a:t>
              </a:r>
              <a:endParaRPr lang="ko-KR" altLang="en-US" sz="15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36FFE750-924E-4B9F-85DB-2380B92ECA02}"/>
              </a:ext>
            </a:extLst>
          </p:cNvPr>
          <p:cNvSpPr txBox="1"/>
          <p:nvPr/>
        </p:nvSpPr>
        <p:spPr>
          <a:xfrm>
            <a:off x="243167" y="1910624"/>
            <a:ext cx="49430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&lt; Feature 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중요도 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&gt;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6F83802-50DD-4431-93EF-2FB61ED4BE18}"/>
              </a:ext>
            </a:extLst>
          </p:cNvPr>
          <p:cNvSpPr txBox="1"/>
          <p:nvPr/>
        </p:nvSpPr>
        <p:spPr>
          <a:xfrm>
            <a:off x="6265001" y="1910624"/>
            <a:ext cx="52575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&lt; 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실제 데이터와 예측 데이터 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&gt; 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42F54035-DC0C-46AD-98DB-A626D0E799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6299" y="2249178"/>
            <a:ext cx="4143953" cy="4344006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3F85FA97-4FC9-4AFF-8F16-34AFB3C7E36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754690" y="2285242"/>
            <a:ext cx="5767856" cy="326510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9D174AF-FC5B-435D-BFA6-EA399E2CD073}"/>
              </a:ext>
            </a:extLst>
          </p:cNvPr>
          <p:cNvSpPr txBox="1"/>
          <p:nvPr/>
        </p:nvSpPr>
        <p:spPr>
          <a:xfrm>
            <a:off x="2639546" y="2462958"/>
            <a:ext cx="2028395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무이자</a:t>
            </a: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일시불 </a:t>
            </a:r>
            <a:endParaRPr lang="en-US" altLang="ko-KR" sz="11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판매단가                   </a:t>
            </a:r>
          </a:p>
          <a:p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상품 군</a:t>
            </a:r>
          </a:p>
          <a:p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month</a:t>
            </a:r>
            <a:endParaRPr lang="ko-KR" altLang="en-US" sz="11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시각 인덱스</a:t>
            </a:r>
            <a:endParaRPr lang="en-US" altLang="ko-KR" sz="11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New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상품명                </a:t>
            </a:r>
          </a:p>
          <a:p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New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판매단가                  </a:t>
            </a:r>
          </a:p>
          <a:p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노출</a:t>
            </a: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분</a:t>
            </a: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)</a:t>
            </a:r>
          </a:p>
          <a:p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남녀</a:t>
            </a:r>
            <a:endParaRPr lang="en-US" altLang="ko-KR" sz="11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2978F99-641A-48A3-8622-0A50AB9D05E3}"/>
              </a:ext>
            </a:extLst>
          </p:cNvPr>
          <p:cNvSpPr txBox="1"/>
          <p:nvPr/>
        </p:nvSpPr>
        <p:spPr>
          <a:xfrm>
            <a:off x="4481502" y="6068901"/>
            <a:ext cx="69141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무이자</a:t>
            </a: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일시불</a:t>
            </a: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판매단가가 가장 취급액에 영향을 많이 미치는 요소</a:t>
            </a:r>
            <a:endParaRPr lang="en-US" altLang="ko-KR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A6AF6793-D0AE-47C0-A3EE-8E3B3DBB063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915" b="89802" l="9627" r="89980">
                        <a14:foregroundMark x1="9627" y1="58924" x2="9627" y2="589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2384096" flipV="1">
            <a:off x="4175895" y="5721029"/>
            <a:ext cx="558204" cy="392664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0525FDC8-A307-41BC-9306-BE8740792442}"/>
              </a:ext>
            </a:extLst>
          </p:cNvPr>
          <p:cNvSpPr txBox="1"/>
          <p:nvPr/>
        </p:nvSpPr>
        <p:spPr>
          <a:xfrm>
            <a:off x="6995050" y="5518114"/>
            <a:ext cx="5011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모델이 비슷한 경향으로 예측하고 있음</a:t>
            </a:r>
            <a:endParaRPr lang="en-US" altLang="ko-KR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24B1C5BB-3207-44C5-8588-2DDAFEF1C8F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915" b="89802" l="9627" r="89980">
                        <a14:foregroundMark x1="9627" y1="58924" x2="9627" y2="589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3815904" flipH="1" flipV="1">
            <a:off x="6567985" y="5171671"/>
            <a:ext cx="558204" cy="392664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882CB737-F6DF-453F-819E-B1A20B930365}"/>
              </a:ext>
            </a:extLst>
          </p:cNvPr>
          <p:cNvSpPr txBox="1"/>
          <p:nvPr/>
        </p:nvSpPr>
        <p:spPr>
          <a:xfrm>
            <a:off x="10499023" y="2172067"/>
            <a:ext cx="995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9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X</a:t>
            </a:r>
            <a:r>
              <a:rPr lang="ko-KR" altLang="en-US" sz="9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축</a:t>
            </a:r>
            <a:r>
              <a:rPr lang="en-US" altLang="ko-KR" sz="9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: </a:t>
            </a:r>
            <a:r>
              <a:rPr lang="ko-KR" altLang="en-US" sz="9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취급액</a:t>
            </a:r>
            <a:endParaRPr lang="en-US" altLang="ko-KR" sz="9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algn="r"/>
            <a:r>
              <a:rPr lang="en-US" altLang="ko-KR" sz="9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Y</a:t>
            </a:r>
            <a:r>
              <a:rPr lang="ko-KR" altLang="en-US" sz="9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축</a:t>
            </a:r>
            <a:r>
              <a:rPr lang="en-US" altLang="ko-KR" sz="9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: Density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EFB8B963-3F1C-4B6D-A17F-90535F2B1CC6}"/>
              </a:ext>
            </a:extLst>
          </p:cNvPr>
          <p:cNvSpPr/>
          <p:nvPr/>
        </p:nvSpPr>
        <p:spPr>
          <a:xfrm>
            <a:off x="5764076" y="2180989"/>
            <a:ext cx="5881824" cy="3265102"/>
          </a:xfrm>
          <a:prstGeom prst="rect">
            <a:avLst/>
          </a:prstGeom>
          <a:solidFill>
            <a:schemeClr val="bg1">
              <a:lumMod val="95000"/>
              <a:alpha val="27000"/>
            </a:schemeClr>
          </a:solidFill>
          <a:ln w="412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9" name="슬라이드 번호 개체 틀 4">
            <a:extLst>
              <a:ext uri="{FF2B5EF4-FFF2-40B4-BE49-F238E27FC236}">
                <a16:creationId xmlns:a16="http://schemas.microsoft.com/office/drawing/2014/main" id="{579F34FE-B263-4AED-95E9-AE625FE87405}"/>
              </a:ext>
            </a:extLst>
          </p:cNvPr>
          <p:cNvSpPr txBox="1">
            <a:spLocks/>
          </p:cNvSpPr>
          <p:nvPr/>
        </p:nvSpPr>
        <p:spPr>
          <a:xfrm>
            <a:off x="4724400" y="648887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5169C2E4-B7F8-4645-B487-2B4DF5F7574C}" type="slidenum">
              <a:rPr lang="ko-KR" altLang="en-US" smtClean="0">
                <a:solidFill>
                  <a:schemeClr val="tx1"/>
                </a:solidFill>
              </a:rPr>
              <a:pPr algn="ctr"/>
              <a:t>21</a:t>
            </a:fld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6329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29A06F8-D18D-4D99-847C-4A633DB86A4F}"/>
              </a:ext>
            </a:extLst>
          </p:cNvPr>
          <p:cNvSpPr txBox="1"/>
          <p:nvPr/>
        </p:nvSpPr>
        <p:spPr>
          <a:xfrm>
            <a:off x="449463" y="496714"/>
            <a:ext cx="379827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>
                <a:solidFill>
                  <a:srgbClr val="262626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분석 결과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F793267-3906-49C2-94C6-8C9439808AB5}"/>
              </a:ext>
            </a:extLst>
          </p:cNvPr>
          <p:cNvSpPr/>
          <p:nvPr/>
        </p:nvSpPr>
        <p:spPr>
          <a:xfrm>
            <a:off x="1" y="450548"/>
            <a:ext cx="347472" cy="64633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59C7DAC-1898-4662-9335-75742E7AB7C9}"/>
              </a:ext>
            </a:extLst>
          </p:cNvPr>
          <p:cNvGrpSpPr/>
          <p:nvPr/>
        </p:nvGrpSpPr>
        <p:grpSpPr>
          <a:xfrm>
            <a:off x="11127299" y="6421779"/>
            <a:ext cx="3468624" cy="411617"/>
            <a:chOff x="3268760" y="734508"/>
            <a:chExt cx="3468624" cy="41161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CF648C0-B988-4976-BE38-A0C8B3DF8CD3}"/>
                </a:ext>
              </a:extLst>
            </p:cNvPr>
            <p:cNvSpPr txBox="1"/>
            <p:nvPr/>
          </p:nvSpPr>
          <p:spPr>
            <a:xfrm>
              <a:off x="3268760" y="822960"/>
              <a:ext cx="3468624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>
                  <a:solidFill>
                    <a:srgbClr val="FF0000"/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NS</a:t>
              </a:r>
              <a:r>
                <a:rPr lang="en-US" altLang="ko-KR" sz="15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 Shop</a:t>
              </a:r>
              <a:endParaRPr lang="ko-KR" altLang="en-US" sz="15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2870352-7672-45F6-BFA8-661720700BB4}"/>
                </a:ext>
              </a:extLst>
            </p:cNvPr>
            <p:cNvSpPr txBox="1"/>
            <p:nvPr/>
          </p:nvSpPr>
          <p:spPr>
            <a:xfrm>
              <a:off x="4005316" y="734508"/>
              <a:ext cx="984504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+</a:t>
              </a:r>
              <a:endParaRPr lang="ko-KR" altLang="en-US" sz="15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8CF30751-8935-46B3-958A-5338E95F7D09}"/>
              </a:ext>
            </a:extLst>
          </p:cNvPr>
          <p:cNvSpPr txBox="1"/>
          <p:nvPr/>
        </p:nvSpPr>
        <p:spPr>
          <a:xfrm>
            <a:off x="521463" y="2919044"/>
            <a:ext cx="3798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C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최종 분석 결과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E851569-29C1-418E-8A8D-624527CBD9AB}"/>
              </a:ext>
            </a:extLst>
          </p:cNvPr>
          <p:cNvSpPr/>
          <p:nvPr/>
        </p:nvSpPr>
        <p:spPr>
          <a:xfrm>
            <a:off x="449463" y="2959710"/>
            <a:ext cx="72000" cy="288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C00000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9A91A40-7329-42F6-BF27-4B07392190AC}"/>
              </a:ext>
            </a:extLst>
          </p:cNvPr>
          <p:cNvSpPr txBox="1"/>
          <p:nvPr/>
        </p:nvSpPr>
        <p:spPr>
          <a:xfrm>
            <a:off x="3393818" y="3219296"/>
            <a:ext cx="32516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&lt; 6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월 데이터 취급 액 예상 결과 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&gt;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95D520-6200-49B1-AF41-542B855CC310}"/>
              </a:ext>
            </a:extLst>
          </p:cNvPr>
          <p:cNvSpPr txBox="1"/>
          <p:nvPr/>
        </p:nvSpPr>
        <p:spPr>
          <a:xfrm>
            <a:off x="521463" y="1980589"/>
            <a:ext cx="28059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Accuracy : 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63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.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854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BFBCF6A-5BF4-4338-AEED-6192D8911407}"/>
              </a:ext>
            </a:extLst>
          </p:cNvPr>
          <p:cNvSpPr txBox="1"/>
          <p:nvPr/>
        </p:nvSpPr>
        <p:spPr>
          <a:xfrm>
            <a:off x="521463" y="2343752"/>
            <a:ext cx="32377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MAPE : 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62.435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339A4BA-BF63-4319-93A1-C479483C8AB8}"/>
              </a:ext>
            </a:extLst>
          </p:cNvPr>
          <p:cNvSpPr txBox="1"/>
          <p:nvPr/>
        </p:nvSpPr>
        <p:spPr>
          <a:xfrm>
            <a:off x="521463" y="1499285"/>
            <a:ext cx="3798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C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Test </a:t>
            </a:r>
            <a:r>
              <a:rPr lang="ko-KR" altLang="en-US" dirty="0">
                <a:solidFill>
                  <a:srgbClr val="C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데이터에 대한 모델의 성능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DA250CC5-BA61-4E65-AF7F-7DD3BA117A59}"/>
              </a:ext>
            </a:extLst>
          </p:cNvPr>
          <p:cNvSpPr/>
          <p:nvPr/>
        </p:nvSpPr>
        <p:spPr>
          <a:xfrm>
            <a:off x="449463" y="1539951"/>
            <a:ext cx="72000" cy="288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C00000"/>
              </a:solidFill>
            </a:endParaRPr>
          </a:p>
        </p:txBody>
      </p:sp>
      <p:pic>
        <p:nvPicPr>
          <p:cNvPr id="37" name="그림 36">
            <a:extLst>
              <a:ext uri="{FF2B5EF4-FFF2-40B4-BE49-F238E27FC236}">
                <a16:creationId xmlns:a16="http://schemas.microsoft.com/office/drawing/2014/main" id="{381B4235-DFAB-4BEB-B830-65CB756715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461" y="3582711"/>
            <a:ext cx="8488363" cy="3000650"/>
          </a:xfrm>
          <a:prstGeom prst="rect">
            <a:avLst/>
          </a:prstGeom>
        </p:spPr>
      </p:pic>
      <p:sp>
        <p:nvSpPr>
          <p:cNvPr id="38" name="직사각형 37">
            <a:extLst>
              <a:ext uri="{FF2B5EF4-FFF2-40B4-BE49-F238E27FC236}">
                <a16:creationId xmlns:a16="http://schemas.microsoft.com/office/drawing/2014/main" id="{40985B59-A9D9-4F64-8CA0-30CAA27FA24E}"/>
              </a:ext>
            </a:extLst>
          </p:cNvPr>
          <p:cNvSpPr/>
          <p:nvPr/>
        </p:nvSpPr>
        <p:spPr>
          <a:xfrm>
            <a:off x="8255000" y="3810000"/>
            <a:ext cx="1008824" cy="2773361"/>
          </a:xfrm>
          <a:prstGeom prst="rect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" name="슬라이드 번호 개체 틀 4">
            <a:extLst>
              <a:ext uri="{FF2B5EF4-FFF2-40B4-BE49-F238E27FC236}">
                <a16:creationId xmlns:a16="http://schemas.microsoft.com/office/drawing/2014/main" id="{4CB3369A-23A5-4552-A323-9C7A7BCE28E4}"/>
              </a:ext>
            </a:extLst>
          </p:cNvPr>
          <p:cNvSpPr txBox="1">
            <a:spLocks/>
          </p:cNvSpPr>
          <p:nvPr/>
        </p:nvSpPr>
        <p:spPr>
          <a:xfrm>
            <a:off x="4724400" y="648887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5169C2E4-B7F8-4645-B487-2B4DF5F7574C}" type="slidenum">
              <a:rPr lang="ko-KR" altLang="en-US" smtClean="0">
                <a:solidFill>
                  <a:schemeClr val="tx1"/>
                </a:solidFill>
              </a:rPr>
              <a:pPr algn="ctr"/>
              <a:t>22</a:t>
            </a:fld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96545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직사각형 78">
            <a:extLst>
              <a:ext uri="{FF2B5EF4-FFF2-40B4-BE49-F238E27FC236}">
                <a16:creationId xmlns:a16="http://schemas.microsoft.com/office/drawing/2014/main" id="{CAAA31E3-F45A-4D52-A592-D7672E1D17BE}"/>
              </a:ext>
            </a:extLst>
          </p:cNvPr>
          <p:cNvSpPr/>
          <p:nvPr/>
        </p:nvSpPr>
        <p:spPr>
          <a:xfrm>
            <a:off x="753784" y="3327002"/>
            <a:ext cx="10671037" cy="1616482"/>
          </a:xfrm>
          <a:prstGeom prst="rect">
            <a:avLst/>
          </a:prstGeom>
          <a:solidFill>
            <a:schemeClr val="bg1">
              <a:lumMod val="95000"/>
            </a:schemeClr>
          </a:solidFill>
          <a:ln w="412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9A06F8-D18D-4D99-847C-4A633DB86A4F}"/>
              </a:ext>
            </a:extLst>
          </p:cNvPr>
          <p:cNvSpPr txBox="1"/>
          <p:nvPr/>
        </p:nvSpPr>
        <p:spPr>
          <a:xfrm>
            <a:off x="449463" y="496714"/>
            <a:ext cx="420205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>
                <a:solidFill>
                  <a:srgbClr val="262626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시간대별 편성 최적화 방안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F793267-3906-49C2-94C6-8C9439808AB5}"/>
              </a:ext>
            </a:extLst>
          </p:cNvPr>
          <p:cNvSpPr/>
          <p:nvPr/>
        </p:nvSpPr>
        <p:spPr>
          <a:xfrm>
            <a:off x="1" y="450548"/>
            <a:ext cx="347472" cy="64633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59C7DAC-1898-4662-9335-75742E7AB7C9}"/>
              </a:ext>
            </a:extLst>
          </p:cNvPr>
          <p:cNvGrpSpPr/>
          <p:nvPr/>
        </p:nvGrpSpPr>
        <p:grpSpPr>
          <a:xfrm>
            <a:off x="11127299" y="6421779"/>
            <a:ext cx="3468624" cy="411617"/>
            <a:chOff x="3268760" y="734508"/>
            <a:chExt cx="3468624" cy="41161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CF648C0-B988-4976-BE38-A0C8B3DF8CD3}"/>
                </a:ext>
              </a:extLst>
            </p:cNvPr>
            <p:cNvSpPr txBox="1"/>
            <p:nvPr/>
          </p:nvSpPr>
          <p:spPr>
            <a:xfrm>
              <a:off x="3268760" y="822960"/>
              <a:ext cx="3468624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>
                  <a:solidFill>
                    <a:srgbClr val="FF0000"/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NS</a:t>
              </a:r>
              <a:r>
                <a:rPr lang="en-US" altLang="ko-KR" sz="15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 Shop</a:t>
              </a:r>
              <a:endParaRPr lang="ko-KR" altLang="en-US" sz="15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2870352-7672-45F6-BFA8-661720700BB4}"/>
                </a:ext>
              </a:extLst>
            </p:cNvPr>
            <p:cNvSpPr txBox="1"/>
            <p:nvPr/>
          </p:nvSpPr>
          <p:spPr>
            <a:xfrm>
              <a:off x="4005316" y="734508"/>
              <a:ext cx="984504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+</a:t>
              </a:r>
              <a:endParaRPr lang="ko-KR" altLang="en-US" sz="15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1339A4BA-BF63-4319-93A1-C479483C8AB8}"/>
              </a:ext>
            </a:extLst>
          </p:cNvPr>
          <p:cNvSpPr txBox="1"/>
          <p:nvPr/>
        </p:nvSpPr>
        <p:spPr>
          <a:xfrm>
            <a:off x="521463" y="1499285"/>
            <a:ext cx="3798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C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편성 최적화 방안 도출 과정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DA250CC5-BA61-4E65-AF7F-7DD3BA117A59}"/>
              </a:ext>
            </a:extLst>
          </p:cNvPr>
          <p:cNvSpPr/>
          <p:nvPr/>
        </p:nvSpPr>
        <p:spPr>
          <a:xfrm>
            <a:off x="449463" y="1539951"/>
            <a:ext cx="72000" cy="288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C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28895B5-1152-4280-82CB-5E097EB88218}"/>
              </a:ext>
            </a:extLst>
          </p:cNvPr>
          <p:cNvSpPr txBox="1"/>
          <p:nvPr/>
        </p:nvSpPr>
        <p:spPr>
          <a:xfrm>
            <a:off x="3611900" y="1601584"/>
            <a:ext cx="32967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tvN 즐거운이야기 Medium" panose="02020603020101020101" pitchFamily="18" charset="-127"/>
                <a:ea typeface="tvN 즐거운이야기 Medium" panose="02020603020101020101" pitchFamily="18" charset="-127"/>
              </a:rPr>
              <a:t>어떤 상품을 어느 시각에 배치해야 할까</a:t>
            </a:r>
            <a:r>
              <a:rPr lang="en-US" altLang="ko-KR" sz="2000" dirty="0">
                <a:latin typeface="tvN 즐거운이야기 Medium" panose="02020603020101020101" pitchFamily="18" charset="-127"/>
                <a:ea typeface="tvN 즐거운이야기 Medium" panose="02020603020101020101" pitchFamily="18" charset="-127"/>
              </a:rPr>
              <a:t>?</a:t>
            </a:r>
            <a:endParaRPr lang="ko-KR" altLang="en-US" sz="2000" dirty="0">
              <a:latin typeface="tvN 즐거운이야기 Medium" panose="02020603020101020101" pitchFamily="18" charset="-127"/>
              <a:ea typeface="tvN 즐거운이야기 Medium" panose="02020603020101020101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B1B9587-A539-426F-AD85-723A55AC39C1}"/>
              </a:ext>
            </a:extLst>
          </p:cNvPr>
          <p:cNvSpPr txBox="1"/>
          <p:nvPr/>
        </p:nvSpPr>
        <p:spPr>
          <a:xfrm>
            <a:off x="521463" y="2088405"/>
            <a:ext cx="594754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1. 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앞서 모델을 최적화 시킨 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parameter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이용함</a:t>
            </a:r>
            <a:endParaRPr lang="en-US" altLang="ko-KR" sz="16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A225E7A-9C1B-4501-B30D-B8D1DC2FD82E}"/>
              </a:ext>
            </a:extLst>
          </p:cNvPr>
          <p:cNvSpPr txBox="1"/>
          <p:nvPr/>
        </p:nvSpPr>
        <p:spPr>
          <a:xfrm>
            <a:off x="521463" y="2938466"/>
            <a:ext cx="932523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2. 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시각 인덱스별로 취급액을 내림차순으로 정렬하여 취급액이 큰 상품의 공통점을 산출하고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 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최적화 방안을 도출함</a:t>
            </a:r>
            <a:endParaRPr lang="en-US" altLang="ko-KR" sz="16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97A3942-53E9-411C-B18E-56EB5FD20EC1}"/>
              </a:ext>
            </a:extLst>
          </p:cNvPr>
          <p:cNvSpPr txBox="1"/>
          <p:nvPr/>
        </p:nvSpPr>
        <p:spPr>
          <a:xfrm>
            <a:off x="1055222" y="3794626"/>
            <a:ext cx="4751320" cy="7954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시각 인덱스</a:t>
            </a:r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0(00:10)</a:t>
            </a:r>
            <a:r>
              <a:rPr lang="ko-KR" altLang="en-US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에서 취급액이 큰 상품들의 공통점</a:t>
            </a:r>
            <a:b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</a:br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&gt;&gt; </a:t>
            </a:r>
            <a:r>
              <a:rPr lang="ko-KR" altLang="en-US" sz="16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상품군</a:t>
            </a:r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:</a:t>
            </a:r>
            <a:r>
              <a:rPr lang="ko-KR" altLang="en-US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5,6  </a:t>
            </a:r>
            <a:r>
              <a:rPr lang="ko-KR" altLang="en-US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노출</a:t>
            </a:r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: 20</a:t>
            </a:r>
            <a:r>
              <a:rPr lang="ko-KR" altLang="en-US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분</a:t>
            </a:r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</a:t>
            </a:r>
            <a:r>
              <a:rPr lang="ko-KR" altLang="en-US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상품명</a:t>
            </a:r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:</a:t>
            </a:r>
            <a:r>
              <a:rPr lang="ko-KR" altLang="en-US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65,79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505E3C9D-A332-4419-A0DF-DDAADC114B6D}"/>
              </a:ext>
            </a:extLst>
          </p:cNvPr>
          <p:cNvSpPr txBox="1"/>
          <p:nvPr/>
        </p:nvSpPr>
        <p:spPr>
          <a:xfrm>
            <a:off x="760481" y="2488445"/>
            <a:ext cx="729532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취급액에 영향을 주는 </a:t>
            </a:r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4</a:t>
            </a:r>
            <a:r>
              <a:rPr lang="ko-KR" altLang="en-US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개의 컬럼 이용 </a:t>
            </a:r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</a:t>
            </a:r>
            <a:r>
              <a:rPr lang="ko-KR" altLang="en-US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노출</a:t>
            </a:r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</a:t>
            </a:r>
            <a:r>
              <a:rPr lang="ko-KR" altLang="en-US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상품 군</a:t>
            </a:r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</a:t>
            </a:r>
            <a:r>
              <a:rPr lang="ko-KR" altLang="en-US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판매단가</a:t>
            </a:r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</a:t>
            </a:r>
            <a:r>
              <a:rPr lang="ko-KR" altLang="en-US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상품명</a:t>
            </a:r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)  </a:t>
            </a:r>
          </a:p>
        </p:txBody>
      </p:sp>
      <p:pic>
        <p:nvPicPr>
          <p:cNvPr id="57" name="그림 56">
            <a:extLst>
              <a:ext uri="{FF2B5EF4-FFF2-40B4-BE49-F238E27FC236}">
                <a16:creationId xmlns:a16="http://schemas.microsoft.com/office/drawing/2014/main" id="{8C91468B-E464-4A05-B5BD-539FD066882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60481" y="5088168"/>
            <a:ext cx="6618219" cy="1448567"/>
          </a:xfrm>
          <a:prstGeom prst="rect">
            <a:avLst/>
          </a:prstGeom>
        </p:spPr>
      </p:pic>
      <p:pic>
        <p:nvPicPr>
          <p:cNvPr id="59" name="그림 58">
            <a:extLst>
              <a:ext uri="{FF2B5EF4-FFF2-40B4-BE49-F238E27FC236}">
                <a16:creationId xmlns:a16="http://schemas.microsoft.com/office/drawing/2014/main" id="{6865ABEB-5A85-45A3-9D15-CD5EE4D069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15" b="89802" l="9627" r="89980">
                        <a14:foregroundMark x1="9627" y1="58924" x2="9627" y2="589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096068" flipV="1">
            <a:off x="5816898" y="3979148"/>
            <a:ext cx="558204" cy="392664"/>
          </a:xfrm>
          <a:prstGeom prst="rect">
            <a:avLst/>
          </a:prstGeom>
        </p:spPr>
      </p:pic>
      <p:sp>
        <p:nvSpPr>
          <p:cNvPr id="61" name="TextBox 60">
            <a:extLst>
              <a:ext uri="{FF2B5EF4-FFF2-40B4-BE49-F238E27FC236}">
                <a16:creationId xmlns:a16="http://schemas.microsoft.com/office/drawing/2014/main" id="{6CF05335-3EA9-4960-896E-0CEA9AA4DE67}"/>
              </a:ext>
            </a:extLst>
          </p:cNvPr>
          <p:cNvSpPr txBox="1"/>
          <p:nvPr/>
        </p:nvSpPr>
        <p:spPr>
          <a:xfrm>
            <a:off x="6584937" y="3635626"/>
            <a:ext cx="4463624" cy="11648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00:10</a:t>
            </a:r>
            <a:r>
              <a:rPr lang="ko-KR" altLang="en-US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에는 노출시간이 </a:t>
            </a:r>
            <a:r>
              <a:rPr lang="en-US" altLang="ko-KR" sz="1600" u="sng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20</a:t>
            </a:r>
            <a:r>
              <a:rPr lang="ko-KR" altLang="en-US" sz="1600" u="sng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분</a:t>
            </a:r>
            <a:r>
              <a:rPr lang="ko-KR" altLang="en-US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인 방송을 편성하며</a:t>
            </a:r>
            <a:endParaRPr lang="en-US" altLang="ko-KR" sz="16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u="sng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속옷과 의류군</a:t>
            </a:r>
            <a:r>
              <a:rPr lang="ko-KR" altLang="en-US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을 판매하고</a:t>
            </a:r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</a:t>
            </a:r>
            <a:r>
              <a:rPr lang="ko-KR" altLang="en-US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그 중에서도 </a:t>
            </a:r>
            <a:r>
              <a:rPr lang="ko-KR" altLang="en-US" sz="1600" u="sng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브라와 자켓</a:t>
            </a:r>
            <a:r>
              <a:rPr lang="ko-KR" altLang="en-US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을 판매하는 것이 최적임</a:t>
            </a:r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ko-KR" altLang="en-US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endParaRPr lang="en-US" altLang="ko-KR" sz="16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24C7D01A-EC8F-4367-AFF2-EB6095CF4F57}"/>
              </a:ext>
            </a:extLst>
          </p:cNvPr>
          <p:cNvSpPr txBox="1"/>
          <p:nvPr/>
        </p:nvSpPr>
        <p:spPr>
          <a:xfrm>
            <a:off x="8055801" y="3418161"/>
            <a:ext cx="152189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&lt; </a:t>
            </a:r>
            <a:r>
              <a:rPr lang="ko-KR" altLang="en-US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최적화 방안 </a:t>
            </a:r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&gt;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AB2B3105-4E7B-4B37-A6D9-4CBADD0E4B39}"/>
              </a:ext>
            </a:extLst>
          </p:cNvPr>
          <p:cNvSpPr txBox="1"/>
          <p:nvPr/>
        </p:nvSpPr>
        <p:spPr>
          <a:xfrm>
            <a:off x="3000345" y="3418779"/>
            <a:ext cx="104214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&lt; </a:t>
            </a:r>
            <a:r>
              <a:rPr lang="ko-KR" altLang="en-US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예시</a:t>
            </a:r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&gt;</a:t>
            </a:r>
          </a:p>
        </p:txBody>
      </p:sp>
      <p:pic>
        <p:nvPicPr>
          <p:cNvPr id="73" name="그림 72">
            <a:extLst>
              <a:ext uri="{FF2B5EF4-FFF2-40B4-BE49-F238E27FC236}">
                <a16:creationId xmlns:a16="http://schemas.microsoft.com/office/drawing/2014/main" id="{8918F6DA-5511-4B9F-B7CF-13620BA0F22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99686" y="4483321"/>
            <a:ext cx="301848" cy="301848"/>
          </a:xfrm>
          <a:prstGeom prst="rect">
            <a:avLst/>
          </a:prstGeom>
        </p:spPr>
      </p:pic>
      <p:pic>
        <p:nvPicPr>
          <p:cNvPr id="77" name="그림 76">
            <a:extLst>
              <a:ext uri="{FF2B5EF4-FFF2-40B4-BE49-F238E27FC236}">
                <a16:creationId xmlns:a16="http://schemas.microsoft.com/office/drawing/2014/main" id="{8FF854DD-7A9A-4AB7-9003-F84ED595632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6259" y="1356655"/>
            <a:ext cx="577951" cy="577951"/>
          </a:xfrm>
          <a:prstGeom prst="rect">
            <a:avLst/>
          </a:prstGeom>
        </p:spPr>
      </p:pic>
      <p:sp>
        <p:nvSpPr>
          <p:cNvPr id="85" name="슬라이드 번호 개체 틀 4">
            <a:extLst>
              <a:ext uri="{FF2B5EF4-FFF2-40B4-BE49-F238E27FC236}">
                <a16:creationId xmlns:a16="http://schemas.microsoft.com/office/drawing/2014/main" id="{E3E3F53E-35BB-459D-B738-2B0CD2274466}"/>
              </a:ext>
            </a:extLst>
          </p:cNvPr>
          <p:cNvSpPr txBox="1">
            <a:spLocks/>
          </p:cNvSpPr>
          <p:nvPr/>
        </p:nvSpPr>
        <p:spPr>
          <a:xfrm>
            <a:off x="4724400" y="648887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5169C2E4-B7F8-4645-B487-2B4DF5F7574C}" type="slidenum">
              <a:rPr lang="ko-KR" altLang="en-US" smtClean="0">
                <a:solidFill>
                  <a:schemeClr val="tx1"/>
                </a:solidFill>
              </a:rPr>
              <a:pPr algn="ctr"/>
              <a:t>23</a:t>
            </a:fld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3671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29A06F8-D18D-4D99-847C-4A633DB86A4F}"/>
              </a:ext>
            </a:extLst>
          </p:cNvPr>
          <p:cNvSpPr txBox="1"/>
          <p:nvPr/>
        </p:nvSpPr>
        <p:spPr>
          <a:xfrm>
            <a:off x="449463" y="496714"/>
            <a:ext cx="420205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>
                <a:solidFill>
                  <a:srgbClr val="262626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시간대별 편성 최적화 방안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F793267-3906-49C2-94C6-8C9439808AB5}"/>
              </a:ext>
            </a:extLst>
          </p:cNvPr>
          <p:cNvSpPr/>
          <p:nvPr/>
        </p:nvSpPr>
        <p:spPr>
          <a:xfrm>
            <a:off x="1" y="450548"/>
            <a:ext cx="347472" cy="64633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59C7DAC-1898-4662-9335-75742E7AB7C9}"/>
              </a:ext>
            </a:extLst>
          </p:cNvPr>
          <p:cNvGrpSpPr/>
          <p:nvPr/>
        </p:nvGrpSpPr>
        <p:grpSpPr>
          <a:xfrm>
            <a:off x="11127299" y="6421779"/>
            <a:ext cx="3468624" cy="411617"/>
            <a:chOff x="3268760" y="734508"/>
            <a:chExt cx="3468624" cy="41161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CF648C0-B988-4976-BE38-A0C8B3DF8CD3}"/>
                </a:ext>
              </a:extLst>
            </p:cNvPr>
            <p:cNvSpPr txBox="1"/>
            <p:nvPr/>
          </p:nvSpPr>
          <p:spPr>
            <a:xfrm>
              <a:off x="3268760" y="822960"/>
              <a:ext cx="3468624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>
                  <a:solidFill>
                    <a:srgbClr val="FF0000"/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NS</a:t>
              </a:r>
              <a:r>
                <a:rPr lang="en-US" altLang="ko-KR" sz="15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 Shop</a:t>
              </a:r>
              <a:endParaRPr lang="ko-KR" altLang="en-US" sz="15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2870352-7672-45F6-BFA8-661720700BB4}"/>
                </a:ext>
              </a:extLst>
            </p:cNvPr>
            <p:cNvSpPr txBox="1"/>
            <p:nvPr/>
          </p:nvSpPr>
          <p:spPr>
            <a:xfrm>
              <a:off x="4005316" y="734508"/>
              <a:ext cx="984504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+</a:t>
              </a:r>
              <a:endParaRPr lang="ko-KR" altLang="en-US" sz="15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1339A4BA-BF63-4319-93A1-C479483C8AB8}"/>
              </a:ext>
            </a:extLst>
          </p:cNvPr>
          <p:cNvSpPr txBox="1"/>
          <p:nvPr/>
        </p:nvSpPr>
        <p:spPr>
          <a:xfrm>
            <a:off x="521463" y="1499285"/>
            <a:ext cx="3798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>
                <a:solidFill>
                  <a:srgbClr val="C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편성 시간표</a:t>
            </a:r>
            <a:endParaRPr lang="ko-KR" altLang="en-US" dirty="0">
              <a:solidFill>
                <a:srgbClr val="C00000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DA250CC5-BA61-4E65-AF7F-7DD3BA117A59}"/>
              </a:ext>
            </a:extLst>
          </p:cNvPr>
          <p:cNvSpPr/>
          <p:nvPr/>
        </p:nvSpPr>
        <p:spPr>
          <a:xfrm>
            <a:off x="449463" y="1539951"/>
            <a:ext cx="72000" cy="288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C0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5E6F79-475F-4B82-A047-76FD45E940C2}"/>
              </a:ext>
            </a:extLst>
          </p:cNvPr>
          <p:cNvSpPr txBox="1"/>
          <p:nvPr/>
        </p:nvSpPr>
        <p:spPr>
          <a:xfrm rot="21255788">
            <a:off x="1666780" y="1181602"/>
            <a:ext cx="17674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atin typeface="Ink Free" panose="03080402000500000000" pitchFamily="66" charset="0"/>
              </a:rPr>
              <a:t>GOOD~!</a:t>
            </a:r>
            <a:endParaRPr lang="ko-KR" altLang="en-US" sz="3200" dirty="0">
              <a:latin typeface="Ink Free" panose="03080402000500000000" pitchFamily="66" charset="0"/>
            </a:endParaRPr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D66607F8-6369-40E1-A78E-FF4E0C4BC4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473" y="2277434"/>
            <a:ext cx="5561285" cy="4330004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ACED2553-D985-41C3-8DF1-8788B4EDAAD5}"/>
              </a:ext>
            </a:extLst>
          </p:cNvPr>
          <p:cNvSpPr txBox="1"/>
          <p:nvPr/>
        </p:nvSpPr>
        <p:spPr>
          <a:xfrm>
            <a:off x="485463" y="1894861"/>
            <a:ext cx="594754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&lt; 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각 시간별 추천되는 노출시간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 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상품 군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 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판매 단가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 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상품명 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&gt;</a:t>
            </a: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B6F376C8-0333-4F1A-B338-5BF21E96DD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7827" y="2444286"/>
            <a:ext cx="5561285" cy="4029075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65C477D7-FA98-4566-A8B8-911779812B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4575" y="2298189"/>
            <a:ext cx="5562000" cy="146544"/>
          </a:xfrm>
          <a:prstGeom prst="rect">
            <a:avLst/>
          </a:prstGeom>
        </p:spPr>
      </p:pic>
      <p:sp>
        <p:nvSpPr>
          <p:cNvPr id="38" name="슬라이드 번호 개체 틀 4">
            <a:extLst>
              <a:ext uri="{FF2B5EF4-FFF2-40B4-BE49-F238E27FC236}">
                <a16:creationId xmlns:a16="http://schemas.microsoft.com/office/drawing/2014/main" id="{459FB8E6-E5EC-4613-A7EC-F688CDFCFE26}"/>
              </a:ext>
            </a:extLst>
          </p:cNvPr>
          <p:cNvSpPr txBox="1">
            <a:spLocks/>
          </p:cNvSpPr>
          <p:nvPr/>
        </p:nvSpPr>
        <p:spPr>
          <a:xfrm>
            <a:off x="4724400" y="648887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5169C2E4-B7F8-4645-B487-2B4DF5F7574C}" type="slidenum">
              <a:rPr lang="ko-KR" altLang="en-US" smtClean="0">
                <a:solidFill>
                  <a:schemeClr val="tx1"/>
                </a:solidFill>
              </a:rPr>
              <a:pPr algn="ctr"/>
              <a:t>24</a:t>
            </a:fld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20988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타원 15">
            <a:extLst>
              <a:ext uri="{FF2B5EF4-FFF2-40B4-BE49-F238E27FC236}">
                <a16:creationId xmlns:a16="http://schemas.microsoft.com/office/drawing/2014/main" id="{2ACFB34F-8A59-486B-A063-8966F3CCBD2D}"/>
              </a:ext>
            </a:extLst>
          </p:cNvPr>
          <p:cNvSpPr/>
          <p:nvPr/>
        </p:nvSpPr>
        <p:spPr>
          <a:xfrm>
            <a:off x="10721680" y="2821313"/>
            <a:ext cx="949571" cy="949571"/>
          </a:xfrm>
          <a:prstGeom prst="ellipse">
            <a:avLst/>
          </a:prstGeom>
          <a:solidFill>
            <a:srgbClr val="FDDBE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9A06F8-D18D-4D99-847C-4A633DB86A4F}"/>
              </a:ext>
            </a:extLst>
          </p:cNvPr>
          <p:cNvSpPr txBox="1"/>
          <p:nvPr/>
        </p:nvSpPr>
        <p:spPr>
          <a:xfrm>
            <a:off x="449463" y="496714"/>
            <a:ext cx="420205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>
                <a:solidFill>
                  <a:srgbClr val="262626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시간대별 편성 최적화 방안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F793267-3906-49C2-94C6-8C9439808AB5}"/>
              </a:ext>
            </a:extLst>
          </p:cNvPr>
          <p:cNvSpPr/>
          <p:nvPr/>
        </p:nvSpPr>
        <p:spPr>
          <a:xfrm>
            <a:off x="1" y="450548"/>
            <a:ext cx="347472" cy="64633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59C7DAC-1898-4662-9335-75742E7AB7C9}"/>
              </a:ext>
            </a:extLst>
          </p:cNvPr>
          <p:cNvGrpSpPr/>
          <p:nvPr/>
        </p:nvGrpSpPr>
        <p:grpSpPr>
          <a:xfrm>
            <a:off x="11127299" y="6421779"/>
            <a:ext cx="3468624" cy="411617"/>
            <a:chOff x="3268760" y="734508"/>
            <a:chExt cx="3468624" cy="41161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CF648C0-B988-4976-BE38-A0C8B3DF8CD3}"/>
                </a:ext>
              </a:extLst>
            </p:cNvPr>
            <p:cNvSpPr txBox="1"/>
            <p:nvPr/>
          </p:nvSpPr>
          <p:spPr>
            <a:xfrm>
              <a:off x="3268760" y="822960"/>
              <a:ext cx="3468624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>
                  <a:solidFill>
                    <a:srgbClr val="FF0000"/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NS</a:t>
              </a:r>
              <a:r>
                <a:rPr lang="en-US" altLang="ko-KR" sz="15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 Shop</a:t>
              </a:r>
              <a:endParaRPr lang="ko-KR" altLang="en-US" sz="15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2870352-7672-45F6-BFA8-661720700BB4}"/>
                </a:ext>
              </a:extLst>
            </p:cNvPr>
            <p:cNvSpPr txBox="1"/>
            <p:nvPr/>
          </p:nvSpPr>
          <p:spPr>
            <a:xfrm>
              <a:off x="4005316" y="734508"/>
              <a:ext cx="984504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+</a:t>
              </a:r>
              <a:endParaRPr lang="ko-KR" altLang="en-US" sz="15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1339A4BA-BF63-4319-93A1-C479483C8AB8}"/>
              </a:ext>
            </a:extLst>
          </p:cNvPr>
          <p:cNvSpPr txBox="1"/>
          <p:nvPr/>
        </p:nvSpPr>
        <p:spPr>
          <a:xfrm>
            <a:off x="521463" y="1499285"/>
            <a:ext cx="3798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>
                <a:solidFill>
                  <a:srgbClr val="C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편성 시간표</a:t>
            </a:r>
            <a:endParaRPr lang="ko-KR" altLang="en-US" dirty="0">
              <a:solidFill>
                <a:srgbClr val="C00000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DA250CC5-BA61-4E65-AF7F-7DD3BA117A59}"/>
              </a:ext>
            </a:extLst>
          </p:cNvPr>
          <p:cNvSpPr/>
          <p:nvPr/>
        </p:nvSpPr>
        <p:spPr>
          <a:xfrm>
            <a:off x="449463" y="1539951"/>
            <a:ext cx="72000" cy="288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C0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5E6F79-475F-4B82-A047-76FD45E940C2}"/>
              </a:ext>
            </a:extLst>
          </p:cNvPr>
          <p:cNvSpPr txBox="1"/>
          <p:nvPr/>
        </p:nvSpPr>
        <p:spPr>
          <a:xfrm rot="21255788">
            <a:off x="1666780" y="1181602"/>
            <a:ext cx="17674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atin typeface="Ink Free" panose="03080402000500000000" pitchFamily="66" charset="0"/>
              </a:rPr>
              <a:t>GOOD~!</a:t>
            </a:r>
            <a:endParaRPr lang="ko-KR" altLang="en-US" sz="3200" dirty="0">
              <a:latin typeface="Ink Free" panose="03080402000500000000" pitchFamily="66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CED2553-D985-41C3-8DF1-8788B4EDAAD5}"/>
              </a:ext>
            </a:extLst>
          </p:cNvPr>
          <p:cNvSpPr txBox="1"/>
          <p:nvPr/>
        </p:nvSpPr>
        <p:spPr>
          <a:xfrm>
            <a:off x="664744" y="2017916"/>
            <a:ext cx="594754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&lt; 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각 시간별 추천되는 노출시간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 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상품 군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 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판매 단가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 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상품명 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&gt;</a:t>
            </a: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BC5598AC-9904-4651-B111-236B11FC8538}"/>
              </a:ext>
            </a:extLst>
          </p:cNvPr>
          <p:cNvGrpSpPr/>
          <p:nvPr/>
        </p:nvGrpSpPr>
        <p:grpSpPr>
          <a:xfrm>
            <a:off x="664894" y="2385364"/>
            <a:ext cx="5326807" cy="4124867"/>
            <a:chOff x="664894" y="2385364"/>
            <a:chExt cx="5575102" cy="4359580"/>
          </a:xfrm>
        </p:grpSpPr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9EAB5DFD-9A14-4979-BE2E-5D146D5C074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7996" y="2517003"/>
              <a:ext cx="5562000" cy="4227941"/>
            </a:xfrm>
            <a:prstGeom prst="rect">
              <a:avLst/>
            </a:prstGeom>
          </p:spPr>
        </p:pic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F2F37E61-FB7A-4F53-A8C5-974F4CC27C6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64894" y="2385364"/>
              <a:ext cx="5562000" cy="146543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C8541508-CCD5-45F6-98BC-70FE935CC7EE}"/>
              </a:ext>
            </a:extLst>
          </p:cNvPr>
          <p:cNvSpPr txBox="1"/>
          <p:nvPr/>
        </p:nvSpPr>
        <p:spPr>
          <a:xfrm>
            <a:off x="6501756" y="3096835"/>
            <a:ext cx="5100339" cy="15341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- 00:00~23:50</a:t>
            </a:r>
            <a:r>
              <a:rPr lang="ko-KR" altLang="en-US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까지 </a:t>
            </a:r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10</a:t>
            </a:r>
            <a:r>
              <a:rPr lang="ko-KR" altLang="en-US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분단위로 편성 최적화 방안 구성함</a:t>
            </a:r>
            <a:endParaRPr lang="en-US" altLang="ko-KR" sz="16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 </a:t>
            </a:r>
            <a:r>
              <a:rPr lang="ko-KR" altLang="en-US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판매단가는 천의 자리에서 반올림하였음</a:t>
            </a:r>
            <a:endParaRPr lang="en-US" altLang="ko-KR" sz="16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 </a:t>
            </a:r>
            <a:r>
              <a:rPr lang="ko-KR" altLang="en-US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빈 시간대는 다양한 경우의 수가 가능함</a:t>
            </a:r>
          </a:p>
          <a:p>
            <a:pPr>
              <a:lnSpc>
                <a:spcPct val="150000"/>
              </a:lnSpc>
            </a:pPr>
            <a:r>
              <a:rPr lang="ko-KR" altLang="en-US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</a:t>
            </a:r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</a:t>
            </a:r>
            <a:r>
              <a:rPr lang="ko-KR" altLang="en-US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뚜렷한 특징이 관찰되지 않음</a:t>
            </a:r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)</a:t>
            </a:r>
            <a:endParaRPr lang="ko-KR" altLang="en-US" sz="16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113C42ED-D721-42D6-95F7-56A6EEF2B39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"/>
          <a:stretch/>
        </p:blipFill>
        <p:spPr>
          <a:xfrm rot="14398010" flipH="1">
            <a:off x="6224084" y="2303701"/>
            <a:ext cx="889879" cy="809326"/>
          </a:xfrm>
          <a:prstGeom prst="rect">
            <a:avLst/>
          </a:prstGeom>
        </p:spPr>
      </p:pic>
      <p:sp>
        <p:nvSpPr>
          <p:cNvPr id="24" name="슬라이드 번호 개체 틀 4">
            <a:extLst>
              <a:ext uri="{FF2B5EF4-FFF2-40B4-BE49-F238E27FC236}">
                <a16:creationId xmlns:a16="http://schemas.microsoft.com/office/drawing/2014/main" id="{1990EACC-6FB0-438F-AB58-BC2B89F7E966}"/>
              </a:ext>
            </a:extLst>
          </p:cNvPr>
          <p:cNvSpPr txBox="1">
            <a:spLocks/>
          </p:cNvSpPr>
          <p:nvPr/>
        </p:nvSpPr>
        <p:spPr>
          <a:xfrm>
            <a:off x="4724400" y="648887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5169C2E4-B7F8-4645-B487-2B4DF5F7574C}" type="slidenum">
              <a:rPr lang="ko-KR" altLang="en-US" smtClean="0">
                <a:solidFill>
                  <a:schemeClr val="tx1"/>
                </a:solidFill>
              </a:rPr>
              <a:pPr algn="ctr"/>
              <a:t>25</a:t>
            </a:fld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67555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29A06F8-D18D-4D99-847C-4A633DB86A4F}"/>
              </a:ext>
            </a:extLst>
          </p:cNvPr>
          <p:cNvSpPr txBox="1"/>
          <p:nvPr/>
        </p:nvSpPr>
        <p:spPr>
          <a:xfrm>
            <a:off x="449463" y="496714"/>
            <a:ext cx="379827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>
                <a:solidFill>
                  <a:srgbClr val="262626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결과 활용방안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F793267-3906-49C2-94C6-8C9439808AB5}"/>
              </a:ext>
            </a:extLst>
          </p:cNvPr>
          <p:cNvSpPr/>
          <p:nvPr/>
        </p:nvSpPr>
        <p:spPr>
          <a:xfrm>
            <a:off x="1" y="450548"/>
            <a:ext cx="347472" cy="64633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4391EC-206D-47F5-87DF-94A6DC0728DC}"/>
              </a:ext>
            </a:extLst>
          </p:cNvPr>
          <p:cNvSpPr txBox="1"/>
          <p:nvPr/>
        </p:nvSpPr>
        <p:spPr>
          <a:xfrm>
            <a:off x="521463" y="1360218"/>
            <a:ext cx="3798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C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활용 방안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AA7254D-55B9-43D5-A3E7-FCD426E935F6}"/>
              </a:ext>
            </a:extLst>
          </p:cNvPr>
          <p:cNvSpPr/>
          <p:nvPr/>
        </p:nvSpPr>
        <p:spPr>
          <a:xfrm>
            <a:off x="449463" y="1400884"/>
            <a:ext cx="72000" cy="288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C00000"/>
              </a:solidFill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4A951143-8A3A-4C81-8E6D-01BC5661BFB5}"/>
              </a:ext>
            </a:extLst>
          </p:cNvPr>
          <p:cNvGrpSpPr/>
          <p:nvPr/>
        </p:nvGrpSpPr>
        <p:grpSpPr>
          <a:xfrm>
            <a:off x="11127299" y="6421779"/>
            <a:ext cx="3468624" cy="411617"/>
            <a:chOff x="3268760" y="734508"/>
            <a:chExt cx="3468624" cy="41161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41B0FA8-8FA0-4FEB-A88B-2D3CDBA5DC04}"/>
                </a:ext>
              </a:extLst>
            </p:cNvPr>
            <p:cNvSpPr txBox="1"/>
            <p:nvPr/>
          </p:nvSpPr>
          <p:spPr>
            <a:xfrm>
              <a:off x="3268760" y="822960"/>
              <a:ext cx="3468624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>
                  <a:solidFill>
                    <a:srgbClr val="FF0000"/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NS</a:t>
              </a:r>
              <a:r>
                <a:rPr lang="en-US" altLang="ko-KR" sz="15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 Shop</a:t>
              </a:r>
              <a:endParaRPr lang="ko-KR" altLang="en-US" sz="15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DC9B428-54ED-4622-8638-345E2093E7BA}"/>
                </a:ext>
              </a:extLst>
            </p:cNvPr>
            <p:cNvSpPr txBox="1"/>
            <p:nvPr/>
          </p:nvSpPr>
          <p:spPr>
            <a:xfrm>
              <a:off x="4005316" y="734508"/>
              <a:ext cx="984504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+</a:t>
              </a:r>
              <a:endParaRPr lang="ko-KR" altLang="en-US" sz="15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</p:grp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0656F445-D6BC-4E15-BE30-59B07926CB7B}"/>
              </a:ext>
            </a:extLst>
          </p:cNvPr>
          <p:cNvCxnSpPr>
            <a:cxnSpLocks/>
          </p:cNvCxnSpPr>
          <p:nvPr/>
        </p:nvCxnSpPr>
        <p:spPr>
          <a:xfrm>
            <a:off x="649357" y="1993693"/>
            <a:ext cx="10893544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1D8FB2FF-48D8-464C-B682-060046CDA11E}"/>
              </a:ext>
            </a:extLst>
          </p:cNvPr>
          <p:cNvCxnSpPr>
            <a:cxnSpLocks/>
          </p:cNvCxnSpPr>
          <p:nvPr/>
        </p:nvCxnSpPr>
        <p:spPr>
          <a:xfrm>
            <a:off x="742901" y="4696294"/>
            <a:ext cx="10800000" cy="0"/>
          </a:xfrm>
          <a:prstGeom prst="line">
            <a:avLst/>
          </a:prstGeom>
          <a:ln w="31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5113B17B-1FC0-461A-8FCD-82710414450D}"/>
              </a:ext>
            </a:extLst>
          </p:cNvPr>
          <p:cNvCxnSpPr>
            <a:cxnSpLocks/>
          </p:cNvCxnSpPr>
          <p:nvPr/>
        </p:nvCxnSpPr>
        <p:spPr>
          <a:xfrm>
            <a:off x="742901" y="3887760"/>
            <a:ext cx="10800000" cy="0"/>
          </a:xfrm>
          <a:prstGeom prst="line">
            <a:avLst/>
          </a:prstGeom>
          <a:ln w="31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DA5EC7DA-992A-43BB-8E5D-D8B269037D7E}"/>
              </a:ext>
            </a:extLst>
          </p:cNvPr>
          <p:cNvCxnSpPr>
            <a:cxnSpLocks/>
          </p:cNvCxnSpPr>
          <p:nvPr/>
        </p:nvCxnSpPr>
        <p:spPr>
          <a:xfrm>
            <a:off x="742901" y="2802227"/>
            <a:ext cx="10800000" cy="0"/>
          </a:xfrm>
          <a:prstGeom prst="line">
            <a:avLst/>
          </a:prstGeom>
          <a:ln w="31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4F534CE-1E4E-4AF9-9DFB-F4495ADC7136}"/>
              </a:ext>
            </a:extLst>
          </p:cNvPr>
          <p:cNvSpPr txBox="1"/>
          <p:nvPr/>
        </p:nvSpPr>
        <p:spPr>
          <a:xfrm>
            <a:off x="742901" y="2213294"/>
            <a:ext cx="10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이전에 판매한 적 없는 신상품의 상품 정보를 입력 받아 최적의 판매 시간대와 매출 예측 가능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C7C3274-E0AE-490D-96C8-C92757C79F2F}"/>
              </a:ext>
            </a:extLst>
          </p:cNvPr>
          <p:cNvSpPr txBox="1"/>
          <p:nvPr/>
        </p:nvSpPr>
        <p:spPr>
          <a:xfrm>
            <a:off x="742901" y="2908170"/>
            <a:ext cx="11077485" cy="883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개발한 알고리즘을 활용해 최적 시간과 예상 매출액을 고려한 편성표를 작성 해주는 프로그램 구축 </a:t>
            </a:r>
            <a:endParaRPr lang="en-US" altLang="ko-KR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 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→</a:t>
            </a: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인건비 감소</a:t>
            </a: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편성 시간 단축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CF7DA6A-E3B7-423E-B8AC-69AACD144971}"/>
              </a:ext>
            </a:extLst>
          </p:cNvPr>
          <p:cNvSpPr txBox="1"/>
          <p:nvPr/>
        </p:nvSpPr>
        <p:spPr>
          <a:xfrm>
            <a:off x="742901" y="4107361"/>
            <a:ext cx="10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매출액과 더불어 판매량을 예측하여 방송 준비 단계에서 물량 확보에 도움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E5BE3E4-61D2-4123-BAB2-6DFCAAF94D17}"/>
              </a:ext>
            </a:extLst>
          </p:cNvPr>
          <p:cNvSpPr txBox="1"/>
          <p:nvPr/>
        </p:nvSpPr>
        <p:spPr>
          <a:xfrm>
            <a:off x="742901" y="4915895"/>
            <a:ext cx="10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모바일 홈쇼핑 어플리케이션의 전면 노출 상품 선정 등 상품 배치에 활용하여 수익 창출 극대화</a:t>
            </a:r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2AFB4E33-48AF-4AC3-9316-23BA6F98AAF6}"/>
              </a:ext>
            </a:extLst>
          </p:cNvPr>
          <p:cNvCxnSpPr>
            <a:cxnSpLocks/>
          </p:cNvCxnSpPr>
          <p:nvPr/>
        </p:nvCxnSpPr>
        <p:spPr>
          <a:xfrm>
            <a:off x="742901" y="5504828"/>
            <a:ext cx="10800000" cy="0"/>
          </a:xfrm>
          <a:prstGeom prst="line">
            <a:avLst/>
          </a:prstGeom>
          <a:ln w="31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B6F0C49F-E2F5-44F9-B8B5-EB30A3CF73C1}"/>
              </a:ext>
            </a:extLst>
          </p:cNvPr>
          <p:cNvSpPr txBox="1"/>
          <p:nvPr/>
        </p:nvSpPr>
        <p:spPr>
          <a:xfrm>
            <a:off x="742901" y="5724429"/>
            <a:ext cx="10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타 채널의 편성 정보를 활용하는 모델로 확장하여 주변 프로그램의 시청자를 효과적으로 유입 가능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20347FB0-325C-4713-AD43-E5FD8DDC6F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69135" y="2981427"/>
            <a:ext cx="790405" cy="790405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315CFF13-09F9-4DC0-AA46-81F8D546E66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5366" y="3093539"/>
            <a:ext cx="566181" cy="566181"/>
          </a:xfrm>
          <a:prstGeom prst="rect">
            <a:avLst/>
          </a:prstGeom>
        </p:spPr>
      </p:pic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9E377215-E990-40E2-B9B7-634EED082A97}"/>
              </a:ext>
            </a:extLst>
          </p:cNvPr>
          <p:cNvCxnSpPr>
            <a:cxnSpLocks/>
          </p:cNvCxnSpPr>
          <p:nvPr/>
        </p:nvCxnSpPr>
        <p:spPr>
          <a:xfrm>
            <a:off x="649357" y="6267519"/>
            <a:ext cx="10893544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슬라이드 번호 개체 틀 4">
            <a:extLst>
              <a:ext uri="{FF2B5EF4-FFF2-40B4-BE49-F238E27FC236}">
                <a16:creationId xmlns:a16="http://schemas.microsoft.com/office/drawing/2014/main" id="{2DEC9774-9899-4081-83B6-974E7968A034}"/>
              </a:ext>
            </a:extLst>
          </p:cNvPr>
          <p:cNvSpPr txBox="1">
            <a:spLocks/>
          </p:cNvSpPr>
          <p:nvPr/>
        </p:nvSpPr>
        <p:spPr>
          <a:xfrm>
            <a:off x="4724400" y="648887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5169C2E4-B7F8-4645-B487-2B4DF5F7574C}" type="slidenum">
              <a:rPr lang="ko-KR" altLang="en-US" smtClean="0">
                <a:solidFill>
                  <a:schemeClr val="tx1"/>
                </a:solidFill>
              </a:rPr>
              <a:pPr algn="ctr"/>
              <a:t>26</a:t>
            </a:fld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58212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29A06F8-D18D-4D99-847C-4A633DB86A4F}"/>
              </a:ext>
            </a:extLst>
          </p:cNvPr>
          <p:cNvSpPr txBox="1"/>
          <p:nvPr/>
        </p:nvSpPr>
        <p:spPr>
          <a:xfrm>
            <a:off x="449463" y="496714"/>
            <a:ext cx="379827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>
                <a:solidFill>
                  <a:srgbClr val="262626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시사점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F793267-3906-49C2-94C6-8C9439808AB5}"/>
              </a:ext>
            </a:extLst>
          </p:cNvPr>
          <p:cNvSpPr/>
          <p:nvPr/>
        </p:nvSpPr>
        <p:spPr>
          <a:xfrm>
            <a:off x="1" y="450548"/>
            <a:ext cx="347472" cy="64633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4391EC-206D-47F5-87DF-94A6DC0728DC}"/>
              </a:ext>
            </a:extLst>
          </p:cNvPr>
          <p:cNvSpPr txBox="1"/>
          <p:nvPr/>
        </p:nvSpPr>
        <p:spPr>
          <a:xfrm>
            <a:off x="521463" y="1360219"/>
            <a:ext cx="3798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C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시사점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AA7254D-55B9-43D5-A3E7-FCD426E935F6}"/>
              </a:ext>
            </a:extLst>
          </p:cNvPr>
          <p:cNvSpPr/>
          <p:nvPr/>
        </p:nvSpPr>
        <p:spPr>
          <a:xfrm>
            <a:off x="449463" y="1400885"/>
            <a:ext cx="72000" cy="288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C00000"/>
              </a:solidFill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4A951143-8A3A-4C81-8E6D-01BC5661BFB5}"/>
              </a:ext>
            </a:extLst>
          </p:cNvPr>
          <p:cNvGrpSpPr/>
          <p:nvPr/>
        </p:nvGrpSpPr>
        <p:grpSpPr>
          <a:xfrm>
            <a:off x="11127299" y="6421779"/>
            <a:ext cx="3468624" cy="411617"/>
            <a:chOff x="3268760" y="734508"/>
            <a:chExt cx="3468624" cy="41161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41B0FA8-8FA0-4FEB-A88B-2D3CDBA5DC04}"/>
                </a:ext>
              </a:extLst>
            </p:cNvPr>
            <p:cNvSpPr txBox="1"/>
            <p:nvPr/>
          </p:nvSpPr>
          <p:spPr>
            <a:xfrm>
              <a:off x="3268760" y="822960"/>
              <a:ext cx="3468624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>
                  <a:solidFill>
                    <a:srgbClr val="FF0000"/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NS</a:t>
              </a:r>
              <a:r>
                <a:rPr lang="en-US" altLang="ko-KR" sz="15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 Shop</a:t>
              </a:r>
              <a:endParaRPr lang="ko-KR" altLang="en-US" sz="15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DC9B428-54ED-4622-8638-345E2093E7BA}"/>
                </a:ext>
              </a:extLst>
            </p:cNvPr>
            <p:cNvSpPr txBox="1"/>
            <p:nvPr/>
          </p:nvSpPr>
          <p:spPr>
            <a:xfrm>
              <a:off x="4005316" y="734508"/>
              <a:ext cx="984504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+</a:t>
              </a:r>
              <a:endParaRPr lang="ko-KR" altLang="en-US" sz="15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</p:grpSp>
      <p:grpSp>
        <p:nvGrpSpPr>
          <p:cNvPr id="56" name="그룹 55">
            <a:extLst>
              <a:ext uri="{FF2B5EF4-FFF2-40B4-BE49-F238E27FC236}">
                <a16:creationId xmlns:a16="http://schemas.microsoft.com/office/drawing/2014/main" id="{4C792083-5EB1-4E4D-BFA4-E2BF9DB52189}"/>
              </a:ext>
            </a:extLst>
          </p:cNvPr>
          <p:cNvGrpSpPr/>
          <p:nvPr/>
        </p:nvGrpSpPr>
        <p:grpSpPr>
          <a:xfrm>
            <a:off x="260126" y="1918153"/>
            <a:ext cx="3798277" cy="4274016"/>
            <a:chOff x="260126" y="2004781"/>
            <a:chExt cx="3798277" cy="4274016"/>
          </a:xfrm>
        </p:grpSpPr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3D0DCAF0-D682-4233-B4B7-41805460506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334153" y="2004781"/>
              <a:ext cx="1640105" cy="1640105"/>
            </a:xfrm>
            <a:prstGeom prst="rect">
              <a:avLst/>
            </a:prstGeom>
          </p:spPr>
        </p:pic>
        <p:grpSp>
          <p:nvGrpSpPr>
            <p:cNvPr id="53" name="그룹 52">
              <a:extLst>
                <a:ext uri="{FF2B5EF4-FFF2-40B4-BE49-F238E27FC236}">
                  <a16:creationId xmlns:a16="http://schemas.microsoft.com/office/drawing/2014/main" id="{8D91389F-BBC7-4E7A-9198-ED13129BA890}"/>
                </a:ext>
              </a:extLst>
            </p:cNvPr>
            <p:cNvGrpSpPr/>
            <p:nvPr/>
          </p:nvGrpSpPr>
          <p:grpSpPr>
            <a:xfrm>
              <a:off x="260126" y="4064609"/>
              <a:ext cx="3798277" cy="2214188"/>
              <a:chOff x="260126" y="4064609"/>
              <a:chExt cx="3798277" cy="2214188"/>
            </a:xfrm>
          </p:grpSpPr>
          <p:cxnSp>
            <p:nvCxnSpPr>
              <p:cNvPr id="28" name="직선 연결선 27">
                <a:extLst>
                  <a:ext uri="{FF2B5EF4-FFF2-40B4-BE49-F238E27FC236}">
                    <a16:creationId xmlns:a16="http://schemas.microsoft.com/office/drawing/2014/main" id="{9F703EBD-C520-4E8C-AF0E-CA207F4F7D0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7473" y="6278797"/>
                <a:ext cx="3530046" cy="0"/>
              </a:xfrm>
              <a:prstGeom prst="line">
                <a:avLst/>
              </a:prstGeom>
              <a:ln w="38100">
                <a:solidFill>
                  <a:srgbClr val="B71B1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2AD805E2-D3C1-404F-9409-95EEE5E751CF}"/>
                  </a:ext>
                </a:extLst>
              </p:cNvPr>
              <p:cNvSpPr txBox="1"/>
              <p:nvPr/>
            </p:nvSpPr>
            <p:spPr>
              <a:xfrm>
                <a:off x="260126" y="4117628"/>
                <a:ext cx="3798277" cy="7515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ko-KR" sz="1500" kern="1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Times New Roman" panose="02020603050405020304" pitchFamily="18" charset="0"/>
                  </a:rPr>
                  <a:t>기존의 </a:t>
                </a:r>
                <a:r>
                  <a:rPr lang="ko-KR" altLang="en-US" sz="1500" kern="1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Times New Roman" panose="02020603050405020304" pitchFamily="18" charset="0"/>
                  </a:rPr>
                  <a:t>편성 </a:t>
                </a:r>
                <a:r>
                  <a:rPr lang="ko-KR" altLang="ko-KR" sz="1500" kern="1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Times New Roman" panose="02020603050405020304" pitchFamily="18" charset="0"/>
                  </a:rPr>
                  <a:t>담당자에 의해 </a:t>
                </a:r>
                <a:endParaRPr lang="en-US" altLang="ko-KR" sz="1500" kern="1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latin typeface="나눔스퀘어_ac" panose="020B0600000101010101" pitchFamily="50" charset="-127"/>
                  <a:ea typeface="나눔스퀘어_ac" panose="020B0600000101010101" pitchFamily="50" charset="-127"/>
                  <a:cs typeface="Times New Roman" panose="02020603050405020304" pitchFamily="18" charset="0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ko-KR" altLang="ko-KR" sz="1500" kern="1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Times New Roman" panose="02020603050405020304" pitchFamily="18" charset="0"/>
                  </a:rPr>
                  <a:t>주관적</a:t>
                </a:r>
                <a:r>
                  <a:rPr lang="ko-KR" altLang="en-US" sz="1500" kern="1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Times New Roman" panose="02020603050405020304" pitchFamily="18" charset="0"/>
                  </a:rPr>
                  <a:t>으로 이루어지는 홈쇼핑 방송 편성</a:t>
                </a:r>
                <a:endParaRPr lang="en-US" altLang="ko-KR" sz="1500" kern="1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latin typeface="나눔스퀘어_ac" panose="020B0600000101010101" pitchFamily="50" charset="-127"/>
                  <a:ea typeface="나눔스퀘어_ac" panose="020B0600000101010101" pitchFamily="50" charset="-127"/>
                  <a:cs typeface="Times New Roman" panose="02020603050405020304" pitchFamily="18" charset="0"/>
                </a:endParaRP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90516B97-9B35-4159-98E8-BAD1CBD19A95}"/>
                  </a:ext>
                </a:extLst>
              </p:cNvPr>
              <p:cNvSpPr txBox="1"/>
              <p:nvPr/>
            </p:nvSpPr>
            <p:spPr>
              <a:xfrm>
                <a:off x="303648" y="5412109"/>
                <a:ext cx="3701114" cy="7515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ko-KR" sz="1500" kern="100" dirty="0">
                    <a:solidFill>
                      <a:srgbClr val="262626"/>
                    </a:solidFill>
                    <a:effectLst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Times New Roman" panose="02020603050405020304" pitchFamily="18" charset="0"/>
                  </a:rPr>
                  <a:t>머신</a:t>
                </a:r>
                <a:r>
                  <a:rPr lang="en-US" altLang="ko-KR" sz="1500" kern="100" dirty="0">
                    <a:solidFill>
                      <a:srgbClr val="262626"/>
                    </a:solidFill>
                    <a:effectLst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Times New Roman" panose="02020603050405020304" pitchFamily="18" charset="0"/>
                  </a:rPr>
                  <a:t> </a:t>
                </a:r>
                <a:r>
                  <a:rPr lang="ko-KR" altLang="ko-KR" sz="1500" kern="100" dirty="0">
                    <a:solidFill>
                      <a:srgbClr val="262626"/>
                    </a:solidFill>
                    <a:effectLst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Times New Roman" panose="02020603050405020304" pitchFamily="18" charset="0"/>
                  </a:rPr>
                  <a:t>러닝을 활용</a:t>
                </a:r>
                <a:r>
                  <a:rPr lang="ko-KR" altLang="en-US" sz="1500" kern="100" dirty="0">
                    <a:solidFill>
                      <a:srgbClr val="262626"/>
                    </a:solidFill>
                    <a:effectLst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Times New Roman" panose="02020603050405020304" pitchFamily="18" charset="0"/>
                  </a:rPr>
                  <a:t>한 </a:t>
                </a:r>
                <a:endParaRPr lang="en-US" altLang="ko-KR" sz="1500" kern="100" dirty="0">
                  <a:solidFill>
                    <a:srgbClr val="262626"/>
                  </a:solidFill>
                  <a:effectLst/>
                  <a:latin typeface="나눔스퀘어_ac" panose="020B0600000101010101" pitchFamily="50" charset="-127"/>
                  <a:ea typeface="나눔스퀘어_ac" panose="020B0600000101010101" pitchFamily="50" charset="-127"/>
                  <a:cs typeface="Times New Roman" panose="02020603050405020304" pitchFamily="18" charset="0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ko-KR" altLang="ko-KR" sz="1500" kern="100" dirty="0">
                    <a:solidFill>
                      <a:srgbClr val="262626"/>
                    </a:solidFill>
                    <a:effectLst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Times New Roman" panose="02020603050405020304" pitchFamily="18" charset="0"/>
                  </a:rPr>
                  <a:t>객관적이고 효율적</a:t>
                </a:r>
                <a:r>
                  <a:rPr lang="ko-KR" altLang="en-US" sz="1500" kern="100" dirty="0">
                    <a:solidFill>
                      <a:srgbClr val="262626"/>
                    </a:solidFill>
                    <a:effectLst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Times New Roman" panose="02020603050405020304" pitchFamily="18" charset="0"/>
                  </a:rPr>
                  <a:t>인 홈쇼핑 방송 편성</a:t>
                </a:r>
                <a:endParaRPr lang="ko-KR" altLang="en-US" sz="1500" dirty="0">
                  <a:solidFill>
                    <a:srgbClr val="262626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endParaRPr>
              </a:p>
            </p:txBody>
          </p:sp>
          <p:sp>
            <p:nvSpPr>
              <p:cNvPr id="32" name="순서도: 병합 31">
                <a:extLst>
                  <a:ext uri="{FF2B5EF4-FFF2-40B4-BE49-F238E27FC236}">
                    <a16:creationId xmlns:a16="http://schemas.microsoft.com/office/drawing/2014/main" id="{16BE75A7-0E70-42D6-9297-08AF280B5815}"/>
                  </a:ext>
                </a:extLst>
              </p:cNvPr>
              <p:cNvSpPr/>
              <p:nvPr/>
            </p:nvSpPr>
            <p:spPr>
              <a:xfrm>
                <a:off x="1927301" y="5046434"/>
                <a:ext cx="370390" cy="250539"/>
              </a:xfrm>
              <a:prstGeom prst="flowChartMerge">
                <a:avLst/>
              </a:prstGeom>
              <a:solidFill>
                <a:srgbClr val="B71B1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36" name="직선 연결선 35">
                <a:extLst>
                  <a:ext uri="{FF2B5EF4-FFF2-40B4-BE49-F238E27FC236}">
                    <a16:creationId xmlns:a16="http://schemas.microsoft.com/office/drawing/2014/main" id="{E7E9C248-E266-48FB-B287-D2E6AD6DFEE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94241" y="4064609"/>
                <a:ext cx="3530046" cy="0"/>
              </a:xfrm>
              <a:prstGeom prst="line">
                <a:avLst/>
              </a:prstGeom>
              <a:ln w="38100">
                <a:solidFill>
                  <a:srgbClr val="B71B1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F2D70BD5-65F1-4996-AA7E-8D64D5FBE052}"/>
              </a:ext>
            </a:extLst>
          </p:cNvPr>
          <p:cNvGrpSpPr/>
          <p:nvPr/>
        </p:nvGrpSpPr>
        <p:grpSpPr>
          <a:xfrm>
            <a:off x="4151014" y="1922966"/>
            <a:ext cx="3821951" cy="4264391"/>
            <a:chOff x="4196859" y="2004781"/>
            <a:chExt cx="3821951" cy="4264391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4B7ABC8B-BD45-444F-928E-D8C1052A69D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264710" y="2004781"/>
              <a:ext cx="1640105" cy="1640105"/>
            </a:xfrm>
            <a:prstGeom prst="rect">
              <a:avLst/>
            </a:prstGeom>
          </p:spPr>
        </p:pic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51B6BA50-76D3-469F-8076-7D8D03325678}"/>
                </a:ext>
              </a:extLst>
            </p:cNvPr>
            <p:cNvGrpSpPr/>
            <p:nvPr/>
          </p:nvGrpSpPr>
          <p:grpSpPr>
            <a:xfrm>
              <a:off x="4196859" y="4054929"/>
              <a:ext cx="3821951" cy="2214243"/>
              <a:chOff x="4196859" y="4054929"/>
              <a:chExt cx="3821951" cy="2214243"/>
            </a:xfrm>
          </p:grpSpPr>
          <p:grpSp>
            <p:nvGrpSpPr>
              <p:cNvPr id="42" name="그룹 41">
                <a:extLst>
                  <a:ext uri="{FF2B5EF4-FFF2-40B4-BE49-F238E27FC236}">
                    <a16:creationId xmlns:a16="http://schemas.microsoft.com/office/drawing/2014/main" id="{F178F8D5-67E6-4245-91C6-ABDB5DBCA903}"/>
                  </a:ext>
                </a:extLst>
              </p:cNvPr>
              <p:cNvGrpSpPr/>
              <p:nvPr/>
            </p:nvGrpSpPr>
            <p:grpSpPr>
              <a:xfrm>
                <a:off x="4220533" y="4054929"/>
                <a:ext cx="3798277" cy="2214243"/>
                <a:chOff x="4343413" y="4087759"/>
                <a:chExt cx="3798277" cy="2214243"/>
              </a:xfrm>
            </p:grpSpPr>
            <p:cxnSp>
              <p:nvCxnSpPr>
                <p:cNvPr id="37" name="직선 연결선 36">
                  <a:extLst>
                    <a:ext uri="{FF2B5EF4-FFF2-40B4-BE49-F238E27FC236}">
                      <a16:creationId xmlns:a16="http://schemas.microsoft.com/office/drawing/2014/main" id="{66E6540B-EE9D-4A06-A39F-E09E5E8616D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442620" y="6302002"/>
                  <a:ext cx="3530046" cy="0"/>
                </a:xfrm>
                <a:prstGeom prst="line">
                  <a:avLst/>
                </a:prstGeom>
                <a:ln w="38100">
                  <a:solidFill>
                    <a:srgbClr val="B71B15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E070891E-44F9-481B-ADE5-8149FF6C688D}"/>
                    </a:ext>
                  </a:extLst>
                </p:cNvPr>
                <p:cNvSpPr txBox="1"/>
                <p:nvPr/>
              </p:nvSpPr>
              <p:spPr>
                <a:xfrm>
                  <a:off x="4343413" y="5178286"/>
                  <a:ext cx="3798277" cy="109780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>
                    <a:lnSpc>
                      <a:spcPct val="150000"/>
                    </a:lnSpc>
                  </a:pPr>
                  <a:r>
                    <a:rPr lang="en-US" altLang="ko-KR" sz="1500" kern="100" dirty="0">
                      <a:effectLst/>
                      <a:latin typeface="나눔스퀘어_ac" panose="020B0600000101010101" pitchFamily="50" charset="-127"/>
                      <a:ea typeface="나눔스퀘어_ac" panose="020B0600000101010101" pitchFamily="50" charset="-127"/>
                      <a:cs typeface="Times New Roman" panose="02020603050405020304" pitchFamily="18" charset="0"/>
                    </a:rPr>
                    <a:t>COVID19 </a:t>
                  </a:r>
                  <a:r>
                    <a:rPr lang="ko-KR" altLang="en-US" sz="1500" kern="100" dirty="0">
                      <a:effectLst/>
                      <a:latin typeface="나눔스퀘어_ac" panose="020B0600000101010101" pitchFamily="50" charset="-127"/>
                      <a:ea typeface="나눔스퀘어_ac" panose="020B0600000101010101" pitchFamily="50" charset="-127"/>
                      <a:cs typeface="Times New Roman" panose="02020603050405020304" pitchFamily="18" charset="0"/>
                    </a:rPr>
                    <a:t>와</a:t>
                  </a:r>
                  <a:r>
                    <a:rPr lang="en-US" altLang="ko-KR" sz="1500" kern="100" dirty="0">
                      <a:effectLst/>
                      <a:latin typeface="나눔스퀘어_ac" panose="020B0600000101010101" pitchFamily="50" charset="-127"/>
                      <a:ea typeface="나눔스퀘어_ac" panose="020B0600000101010101" pitchFamily="50" charset="-127"/>
                      <a:cs typeface="Times New Roman" panose="02020603050405020304" pitchFamily="18" charset="0"/>
                    </a:rPr>
                    <a:t> </a:t>
                  </a:r>
                  <a:r>
                    <a:rPr lang="ko-KR" altLang="en-US" sz="1500" kern="100" dirty="0">
                      <a:effectLst/>
                      <a:latin typeface="나눔스퀘어_ac" panose="020B0600000101010101" pitchFamily="50" charset="-127"/>
                      <a:ea typeface="나눔스퀘어_ac" panose="020B0600000101010101" pitchFamily="50" charset="-127"/>
                      <a:cs typeface="Times New Roman" panose="02020603050405020304" pitchFamily="18" charset="0"/>
                    </a:rPr>
                    <a:t>같이 급변하는 상황에 의한</a:t>
                  </a:r>
                  <a:endParaRPr lang="en-US" altLang="ko-KR" sz="1500" kern="100" dirty="0">
                    <a:effectLst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Times New Roman" panose="02020603050405020304" pitchFamily="18" charset="0"/>
                  </a:endParaRPr>
                </a:p>
                <a:p>
                  <a:pPr algn="ctr">
                    <a:lnSpc>
                      <a:spcPct val="150000"/>
                    </a:lnSpc>
                  </a:pPr>
                  <a:r>
                    <a:rPr lang="ko-KR" altLang="en-US" sz="1500" kern="100" dirty="0">
                      <a:latin typeface="나눔스퀘어_ac" panose="020B0600000101010101" pitchFamily="50" charset="-127"/>
                      <a:ea typeface="나눔스퀘어_ac" panose="020B0600000101010101" pitchFamily="50" charset="-127"/>
                      <a:cs typeface="Times New Roman" panose="02020603050405020304" pitchFamily="18" charset="0"/>
                    </a:rPr>
                    <a:t>소비 트렌드의 변화를 </a:t>
                  </a:r>
                  <a:endParaRPr lang="en-US" altLang="ko-KR" sz="1500" kern="100" dirty="0"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Times New Roman" panose="02020603050405020304" pitchFamily="18" charset="0"/>
                  </a:endParaRPr>
                </a:p>
                <a:p>
                  <a:pPr algn="ctr">
                    <a:lnSpc>
                      <a:spcPct val="150000"/>
                    </a:lnSpc>
                  </a:pPr>
                  <a:r>
                    <a:rPr lang="ko-KR" altLang="en-US" sz="1500" kern="100" dirty="0">
                      <a:latin typeface="나눔스퀘어_ac" panose="020B0600000101010101" pitchFamily="50" charset="-127"/>
                      <a:ea typeface="나눔스퀘어_ac" panose="020B0600000101010101" pitchFamily="50" charset="-127"/>
                      <a:cs typeface="Times New Roman" panose="02020603050405020304" pitchFamily="18" charset="0"/>
                    </a:rPr>
                    <a:t>반영할 수 있는 별도의 대책 필요</a:t>
                  </a:r>
                  <a:endParaRPr lang="en-US" altLang="ko-KR" sz="1500" kern="100" dirty="0">
                    <a:effectLst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41" name="직선 연결선 40">
                  <a:extLst>
                    <a:ext uri="{FF2B5EF4-FFF2-40B4-BE49-F238E27FC236}">
                      <a16:creationId xmlns:a16="http://schemas.microsoft.com/office/drawing/2014/main" id="{C43A7BF0-C726-425B-9B90-A9E5D43D5EA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453855" y="4087759"/>
                  <a:ext cx="3530046" cy="0"/>
                </a:xfrm>
                <a:prstGeom prst="line">
                  <a:avLst/>
                </a:prstGeom>
                <a:ln w="38100">
                  <a:solidFill>
                    <a:srgbClr val="B71B15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F268015E-5DFC-4815-BD94-BCCF4638326D}"/>
                  </a:ext>
                </a:extLst>
              </p:cNvPr>
              <p:cNvSpPr txBox="1"/>
              <p:nvPr/>
            </p:nvSpPr>
            <p:spPr>
              <a:xfrm>
                <a:off x="4196859" y="4114696"/>
                <a:ext cx="3798277" cy="40530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1500" kern="100" dirty="0">
                    <a:effectLst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Times New Roman" panose="02020603050405020304" pitchFamily="18" charset="0"/>
                  </a:rPr>
                  <a:t>과거의 데이터를 기반으로 예측</a:t>
                </a:r>
                <a:endParaRPr lang="en-US" altLang="ko-KR" sz="1500" kern="100" dirty="0">
                  <a:effectLst/>
                  <a:latin typeface="나눔스퀘어_ac" panose="020B0600000101010101" pitchFamily="50" charset="-127"/>
                  <a:ea typeface="나눔스퀘어_ac" panose="020B0600000101010101" pitchFamily="50" charset="-127"/>
                  <a:cs typeface="Times New Roman" panose="02020603050405020304" pitchFamily="18" charset="0"/>
                </a:endParaRPr>
              </a:p>
            </p:txBody>
          </p:sp>
          <p:sp>
            <p:nvSpPr>
              <p:cNvPr id="46" name="순서도: 병합 45">
                <a:extLst>
                  <a:ext uri="{FF2B5EF4-FFF2-40B4-BE49-F238E27FC236}">
                    <a16:creationId xmlns:a16="http://schemas.microsoft.com/office/drawing/2014/main" id="{865B4413-E0A0-44A1-8153-BCCD7E5920B5}"/>
                  </a:ext>
                </a:extLst>
              </p:cNvPr>
              <p:cNvSpPr/>
              <p:nvPr/>
            </p:nvSpPr>
            <p:spPr>
              <a:xfrm>
                <a:off x="5899568" y="4704738"/>
                <a:ext cx="370390" cy="250539"/>
              </a:xfrm>
              <a:prstGeom prst="flowChartMerge">
                <a:avLst/>
              </a:prstGeom>
              <a:solidFill>
                <a:srgbClr val="B71B1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6A91E4BC-DBEF-4698-BFB8-E6C65ED6CA2B}"/>
              </a:ext>
            </a:extLst>
          </p:cNvPr>
          <p:cNvGrpSpPr/>
          <p:nvPr/>
        </p:nvGrpSpPr>
        <p:grpSpPr>
          <a:xfrm>
            <a:off x="8065577" y="1922965"/>
            <a:ext cx="3798278" cy="4264392"/>
            <a:chOff x="8065577" y="2004780"/>
            <a:chExt cx="3798278" cy="4264392"/>
          </a:xfrm>
        </p:grpSpPr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91470D75-9633-4577-85C5-CD7111D4378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195267" y="2004780"/>
              <a:ext cx="1640105" cy="1640105"/>
            </a:xfrm>
            <a:prstGeom prst="rect">
              <a:avLst/>
            </a:prstGeom>
          </p:spPr>
        </p:pic>
        <p:grpSp>
          <p:nvGrpSpPr>
            <p:cNvPr id="55" name="그룹 54">
              <a:extLst>
                <a:ext uri="{FF2B5EF4-FFF2-40B4-BE49-F238E27FC236}">
                  <a16:creationId xmlns:a16="http://schemas.microsoft.com/office/drawing/2014/main" id="{72D0EE10-B989-4796-964F-FC297560B32C}"/>
                </a:ext>
              </a:extLst>
            </p:cNvPr>
            <p:cNvGrpSpPr/>
            <p:nvPr/>
          </p:nvGrpSpPr>
          <p:grpSpPr>
            <a:xfrm>
              <a:off x="8065577" y="4054929"/>
              <a:ext cx="3798278" cy="2214243"/>
              <a:chOff x="8065577" y="4054929"/>
              <a:chExt cx="3798278" cy="2214243"/>
            </a:xfrm>
          </p:grpSpPr>
          <p:grpSp>
            <p:nvGrpSpPr>
              <p:cNvPr id="47" name="그룹 46">
                <a:extLst>
                  <a:ext uri="{FF2B5EF4-FFF2-40B4-BE49-F238E27FC236}">
                    <a16:creationId xmlns:a16="http://schemas.microsoft.com/office/drawing/2014/main" id="{B661BC54-EB80-407C-828A-9AD8485363C0}"/>
                  </a:ext>
                </a:extLst>
              </p:cNvPr>
              <p:cNvGrpSpPr/>
              <p:nvPr/>
            </p:nvGrpSpPr>
            <p:grpSpPr>
              <a:xfrm>
                <a:off x="8065577" y="4054929"/>
                <a:ext cx="3798277" cy="2214243"/>
                <a:chOff x="4319738" y="4087759"/>
                <a:chExt cx="3798277" cy="2214243"/>
              </a:xfrm>
            </p:grpSpPr>
            <p:cxnSp>
              <p:nvCxnSpPr>
                <p:cNvPr id="48" name="직선 연결선 47">
                  <a:extLst>
                    <a:ext uri="{FF2B5EF4-FFF2-40B4-BE49-F238E27FC236}">
                      <a16:creationId xmlns:a16="http://schemas.microsoft.com/office/drawing/2014/main" id="{E42D2A58-90E3-4887-B81B-51BF041E7DF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453854" y="6302002"/>
                  <a:ext cx="3530046" cy="0"/>
                </a:xfrm>
                <a:prstGeom prst="line">
                  <a:avLst/>
                </a:prstGeom>
                <a:ln w="38100">
                  <a:solidFill>
                    <a:srgbClr val="B71B15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9" name="TextBox 48">
                  <a:extLst>
                    <a:ext uri="{FF2B5EF4-FFF2-40B4-BE49-F238E27FC236}">
                      <a16:creationId xmlns:a16="http://schemas.microsoft.com/office/drawing/2014/main" id="{3B97F423-E6F7-49C8-AD37-7C06440B978F}"/>
                    </a:ext>
                  </a:extLst>
                </p:cNvPr>
                <p:cNvSpPr txBox="1"/>
                <p:nvPr/>
              </p:nvSpPr>
              <p:spPr>
                <a:xfrm>
                  <a:off x="4319738" y="5162039"/>
                  <a:ext cx="3798277" cy="109780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>
                    <a:lnSpc>
                      <a:spcPct val="150000"/>
                    </a:lnSpc>
                  </a:pPr>
                  <a:r>
                    <a:rPr lang="ko-KR" altLang="en-US" sz="1500" kern="100" dirty="0">
                      <a:latin typeface="나눔스퀘어_ac" panose="020B0600000101010101" pitchFamily="50" charset="-127"/>
                      <a:ea typeface="나눔스퀘어_ac" panose="020B0600000101010101" pitchFamily="50" charset="-127"/>
                      <a:cs typeface="Times New Roman" panose="02020603050405020304" pitchFamily="18" charset="0"/>
                    </a:rPr>
                    <a:t>상품의 가격이나 품질 뿐만 아니라</a:t>
                  </a:r>
                  <a:endParaRPr lang="en-US" altLang="ko-KR" sz="1500" kern="100" dirty="0"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Times New Roman" panose="02020603050405020304" pitchFamily="18" charset="0"/>
                  </a:endParaRPr>
                </a:p>
                <a:p>
                  <a:pPr algn="ctr">
                    <a:lnSpc>
                      <a:spcPct val="150000"/>
                    </a:lnSpc>
                  </a:pPr>
                  <a:r>
                    <a:rPr lang="ko-KR" altLang="en-US" sz="1500" kern="100" dirty="0">
                      <a:effectLst/>
                      <a:latin typeface="나눔스퀘어_ac" panose="020B0600000101010101" pitchFamily="50" charset="-127"/>
                      <a:ea typeface="나눔스퀘어_ac" panose="020B0600000101010101" pitchFamily="50" charset="-127"/>
                      <a:cs typeface="Times New Roman" panose="02020603050405020304" pitchFamily="18" charset="0"/>
                    </a:rPr>
                    <a:t>상품을 어필하고 판매하는 </a:t>
                  </a:r>
                  <a:endParaRPr lang="en-US" altLang="ko-KR" sz="1500" kern="100" dirty="0">
                    <a:effectLst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Times New Roman" panose="02020603050405020304" pitchFamily="18" charset="0"/>
                  </a:endParaRPr>
                </a:p>
                <a:p>
                  <a:pPr algn="ctr">
                    <a:lnSpc>
                      <a:spcPct val="150000"/>
                    </a:lnSpc>
                  </a:pPr>
                  <a:r>
                    <a:rPr lang="ko-KR" altLang="en-US" sz="1500" kern="100" dirty="0">
                      <a:effectLst/>
                      <a:latin typeface="나눔스퀘어_ac" panose="020B0600000101010101" pitchFamily="50" charset="-127"/>
                      <a:ea typeface="나눔스퀘어_ac" panose="020B0600000101010101" pitchFamily="50" charset="-127"/>
                      <a:cs typeface="Times New Roman" panose="02020603050405020304" pitchFamily="18" charset="0"/>
                    </a:rPr>
                    <a:t>쇼 호스트의 역량 고려 필요</a:t>
                  </a:r>
                  <a:endParaRPr lang="en-US" altLang="ko-KR" sz="1500" kern="100" dirty="0">
                    <a:effectLst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50" name="직선 연결선 49">
                  <a:extLst>
                    <a:ext uri="{FF2B5EF4-FFF2-40B4-BE49-F238E27FC236}">
                      <a16:creationId xmlns:a16="http://schemas.microsoft.com/office/drawing/2014/main" id="{E2D7B9E3-9907-42CC-ADDE-F4DD383753B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453855" y="4087759"/>
                  <a:ext cx="3530046" cy="0"/>
                </a:xfrm>
                <a:prstGeom prst="line">
                  <a:avLst/>
                </a:prstGeom>
                <a:ln w="38100">
                  <a:solidFill>
                    <a:srgbClr val="B71B15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9AEEA722-B639-4583-9469-D99340CFAA53}"/>
                  </a:ext>
                </a:extLst>
              </p:cNvPr>
              <p:cNvSpPr txBox="1"/>
              <p:nvPr/>
            </p:nvSpPr>
            <p:spPr>
              <a:xfrm>
                <a:off x="8065578" y="4114696"/>
                <a:ext cx="3798277" cy="40530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ko-KR" sz="1500" kern="100" dirty="0">
                    <a:effectLst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Times New Roman" panose="02020603050405020304" pitchFamily="18" charset="0"/>
                  </a:rPr>
                  <a:t>TV </a:t>
                </a:r>
                <a:r>
                  <a:rPr lang="ko-KR" altLang="en-US" sz="1500" kern="100" dirty="0">
                    <a:effectLst/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Times New Roman" panose="02020603050405020304" pitchFamily="18" charset="0"/>
                  </a:rPr>
                  <a:t>방송으로 상품을 소개하는 홈쇼핑</a:t>
                </a:r>
                <a:endParaRPr lang="en-US" altLang="ko-KR" sz="1500" kern="100" dirty="0">
                  <a:effectLst/>
                  <a:latin typeface="나눔스퀘어_ac" panose="020B0600000101010101" pitchFamily="50" charset="-127"/>
                  <a:ea typeface="나눔스퀘어_ac" panose="020B0600000101010101" pitchFamily="50" charset="-127"/>
                  <a:cs typeface="Times New Roman" panose="02020603050405020304" pitchFamily="18" charset="0"/>
                </a:endParaRPr>
              </a:p>
            </p:txBody>
          </p:sp>
          <p:sp>
            <p:nvSpPr>
              <p:cNvPr id="52" name="순서도: 병합 51">
                <a:extLst>
                  <a:ext uri="{FF2B5EF4-FFF2-40B4-BE49-F238E27FC236}">
                    <a16:creationId xmlns:a16="http://schemas.microsoft.com/office/drawing/2014/main" id="{AD5DEC41-DA5F-45EC-B8B5-C727FC3E698F}"/>
                  </a:ext>
                </a:extLst>
              </p:cNvPr>
              <p:cNvSpPr/>
              <p:nvPr/>
            </p:nvSpPr>
            <p:spPr>
              <a:xfrm>
                <a:off x="9779520" y="4726645"/>
                <a:ext cx="370390" cy="250539"/>
              </a:xfrm>
              <a:prstGeom prst="flowChartMerge">
                <a:avLst/>
              </a:prstGeom>
              <a:solidFill>
                <a:srgbClr val="B71B1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13" name="슬라이드 번호 개체 틀 4">
            <a:extLst>
              <a:ext uri="{FF2B5EF4-FFF2-40B4-BE49-F238E27FC236}">
                <a16:creationId xmlns:a16="http://schemas.microsoft.com/office/drawing/2014/main" id="{A2146AA1-250D-40DE-9ECA-2C8E300A6A6C}"/>
              </a:ext>
            </a:extLst>
          </p:cNvPr>
          <p:cNvSpPr txBox="1">
            <a:spLocks/>
          </p:cNvSpPr>
          <p:nvPr/>
        </p:nvSpPr>
        <p:spPr>
          <a:xfrm>
            <a:off x="4724400" y="648887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5169C2E4-B7F8-4645-B487-2B4DF5F7574C}" type="slidenum">
              <a:rPr lang="ko-KR" altLang="en-US" smtClean="0">
                <a:solidFill>
                  <a:schemeClr val="tx1"/>
                </a:solidFill>
              </a:rPr>
              <a:pPr algn="ctr"/>
              <a:t>27</a:t>
            </a:fld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18680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49DFCDC4-793B-4C48-A6EE-2B11ACD21A80}"/>
              </a:ext>
            </a:extLst>
          </p:cNvPr>
          <p:cNvSpPr/>
          <p:nvPr/>
        </p:nvSpPr>
        <p:spPr>
          <a:xfrm>
            <a:off x="0" y="0"/>
            <a:ext cx="12192000" cy="36150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DBBE32C5-0408-4355-9545-A91603DD7AC8}"/>
              </a:ext>
            </a:extLst>
          </p:cNvPr>
          <p:cNvSpPr/>
          <p:nvPr/>
        </p:nvSpPr>
        <p:spPr>
          <a:xfrm>
            <a:off x="0" y="6497058"/>
            <a:ext cx="12192000" cy="36150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B4CA8A4-807D-44AA-90FB-D5DD19519E2A}"/>
              </a:ext>
            </a:extLst>
          </p:cNvPr>
          <p:cNvSpPr txBox="1"/>
          <p:nvPr/>
        </p:nvSpPr>
        <p:spPr>
          <a:xfrm>
            <a:off x="4877329" y="2817393"/>
            <a:ext cx="3339019" cy="9675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4000" kern="0" dirty="0">
                <a:solidFill>
                  <a:srgbClr val="C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감사합니다 </a:t>
            </a:r>
            <a:r>
              <a:rPr lang="en-US" altLang="ko-KR" sz="4000" kern="0" dirty="0">
                <a:solidFill>
                  <a:srgbClr val="C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sym typeface="Wingdings" panose="05000000000000000000" pitchFamily="2" charset="2"/>
              </a:rPr>
              <a:t>.</a:t>
            </a:r>
            <a:r>
              <a:rPr lang="ko-KR" altLang="en-US" sz="4000" kern="0" dirty="0">
                <a:solidFill>
                  <a:srgbClr val="C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endParaRPr lang="ko-KR" altLang="en-US" sz="4000" kern="0" spc="0" dirty="0">
              <a:solidFill>
                <a:srgbClr val="C00000"/>
              </a:solidFill>
              <a:effectLst/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F68E677C-36C6-4AF4-AC5C-2A5BC20BD01E}"/>
              </a:ext>
            </a:extLst>
          </p:cNvPr>
          <p:cNvGrpSpPr/>
          <p:nvPr/>
        </p:nvGrpSpPr>
        <p:grpSpPr>
          <a:xfrm>
            <a:off x="11122020" y="6446383"/>
            <a:ext cx="3468624" cy="411617"/>
            <a:chOff x="3268760" y="734508"/>
            <a:chExt cx="3468624" cy="411617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4CE4AB2B-8A00-4B25-9243-04630BA0F570}"/>
                </a:ext>
              </a:extLst>
            </p:cNvPr>
            <p:cNvSpPr txBox="1"/>
            <p:nvPr/>
          </p:nvSpPr>
          <p:spPr>
            <a:xfrm>
              <a:off x="3268760" y="822960"/>
              <a:ext cx="3468624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>
                  <a:solidFill>
                    <a:srgbClr val="FF0000"/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NS</a:t>
              </a:r>
              <a:r>
                <a:rPr lang="en-US" altLang="ko-KR" sz="15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 </a:t>
              </a:r>
              <a:r>
                <a:rPr lang="en-US" altLang="ko-KR" sz="1500" dirty="0">
                  <a:solidFill>
                    <a:schemeClr val="bg1"/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Shop</a:t>
              </a:r>
              <a:endParaRPr lang="ko-KR" altLang="en-US" sz="1500" dirty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07C25C11-809D-4B1C-B922-061F503CE0A2}"/>
                </a:ext>
              </a:extLst>
            </p:cNvPr>
            <p:cNvSpPr txBox="1"/>
            <p:nvPr/>
          </p:nvSpPr>
          <p:spPr>
            <a:xfrm>
              <a:off x="4005316" y="734508"/>
              <a:ext cx="984504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>
                  <a:solidFill>
                    <a:schemeClr val="bg1"/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+</a:t>
              </a:r>
              <a:endParaRPr lang="ko-KR" altLang="en-US" sz="1500" dirty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</p:grpSp>
      <p:sp>
        <p:nvSpPr>
          <p:cNvPr id="8" name="슬라이드 번호 개체 틀 4">
            <a:extLst>
              <a:ext uri="{FF2B5EF4-FFF2-40B4-BE49-F238E27FC236}">
                <a16:creationId xmlns:a16="http://schemas.microsoft.com/office/drawing/2014/main" id="{FF0BBFEB-4749-4A6B-BBA0-9A16852649FC}"/>
              </a:ext>
            </a:extLst>
          </p:cNvPr>
          <p:cNvSpPr txBox="1">
            <a:spLocks/>
          </p:cNvSpPr>
          <p:nvPr/>
        </p:nvSpPr>
        <p:spPr>
          <a:xfrm>
            <a:off x="4724400" y="648887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5169C2E4-B7F8-4645-B487-2B4DF5F7574C}" type="slidenum">
              <a:rPr lang="ko-KR" altLang="en-US" smtClean="0">
                <a:solidFill>
                  <a:schemeClr val="bg1"/>
                </a:solidFill>
              </a:rPr>
              <a:pPr algn="ctr"/>
              <a:t>28</a:t>
            </a:fld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66231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타원 35">
            <a:extLst>
              <a:ext uri="{FF2B5EF4-FFF2-40B4-BE49-F238E27FC236}">
                <a16:creationId xmlns:a16="http://schemas.microsoft.com/office/drawing/2014/main" id="{68986D52-9B6A-48F2-9086-58ED7E9976DB}"/>
              </a:ext>
            </a:extLst>
          </p:cNvPr>
          <p:cNvSpPr/>
          <p:nvPr/>
        </p:nvSpPr>
        <p:spPr>
          <a:xfrm>
            <a:off x="7124151" y="1464783"/>
            <a:ext cx="3571292" cy="1005840"/>
          </a:xfrm>
          <a:prstGeom prst="ellipse">
            <a:avLst/>
          </a:prstGeom>
          <a:solidFill>
            <a:schemeClr val="bg1">
              <a:lumMod val="95000"/>
              <a:alpha val="3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1">
                    <a:lumMod val="85000"/>
                  </a:schemeClr>
                </a:solidFill>
              </a:ln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9DFCDC4-793B-4C48-A6EE-2B11ACD21A80}"/>
              </a:ext>
            </a:extLst>
          </p:cNvPr>
          <p:cNvSpPr/>
          <p:nvPr/>
        </p:nvSpPr>
        <p:spPr>
          <a:xfrm>
            <a:off x="0" y="0"/>
            <a:ext cx="12192000" cy="36150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DBBE32C5-0408-4355-9545-A91603DD7AC8}"/>
              </a:ext>
            </a:extLst>
          </p:cNvPr>
          <p:cNvSpPr/>
          <p:nvPr/>
        </p:nvSpPr>
        <p:spPr>
          <a:xfrm>
            <a:off x="0" y="6497058"/>
            <a:ext cx="12192000" cy="36150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66472EA-94D8-479E-B798-5156189161EF}"/>
              </a:ext>
            </a:extLst>
          </p:cNvPr>
          <p:cNvSpPr txBox="1"/>
          <p:nvPr/>
        </p:nvSpPr>
        <p:spPr>
          <a:xfrm>
            <a:off x="7459436" y="1603071"/>
            <a:ext cx="31532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solidFill>
                  <a:srgbClr val="C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NS</a:t>
            </a:r>
            <a:r>
              <a:rPr lang="en-US" altLang="ko-KR" sz="48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Shop</a:t>
            </a:r>
            <a:endParaRPr lang="ko-KR" altLang="en-US" sz="48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67B07A2-CD80-4F80-B9FE-5AB83C1F4D68}"/>
              </a:ext>
            </a:extLst>
          </p:cNvPr>
          <p:cNvSpPr txBox="1"/>
          <p:nvPr/>
        </p:nvSpPr>
        <p:spPr>
          <a:xfrm>
            <a:off x="9811061" y="1305377"/>
            <a:ext cx="8950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+</a:t>
            </a:r>
            <a:endParaRPr lang="ko-KR" altLang="en-US" sz="48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0CDFFF3-E30E-483F-B12B-F2ED9FE086C6}"/>
              </a:ext>
            </a:extLst>
          </p:cNvPr>
          <p:cNvSpPr txBox="1"/>
          <p:nvPr/>
        </p:nvSpPr>
        <p:spPr>
          <a:xfrm>
            <a:off x="430556" y="4682697"/>
            <a:ext cx="9156194" cy="931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 </a:t>
            </a:r>
            <a:r>
              <a:rPr lang="ko-KR" altLang="en-US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주어진 데이터를 군집화하고</a:t>
            </a:r>
            <a:r>
              <a:rPr lang="en-US" altLang="ko-KR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</a:t>
            </a:r>
            <a:r>
              <a:rPr lang="ko-KR" altLang="en-US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시각화 하면서 취급액에 유의미한 영향을 미치는 요소를 찾아냄</a:t>
            </a:r>
            <a:endParaRPr lang="en-US" altLang="ko-KR" kern="0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 </a:t>
            </a:r>
            <a:r>
              <a:rPr lang="ko-KR" altLang="en-US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기온</a:t>
            </a:r>
            <a:r>
              <a:rPr lang="en-US" altLang="ko-KR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</a:t>
            </a:r>
            <a:r>
              <a:rPr lang="ko-KR" altLang="en-US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소비자 물가지수 등 </a:t>
            </a:r>
            <a:r>
              <a:rPr lang="ko-KR" altLang="en-US" kern="0" spc="0" dirty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판매에 영향을 미칠 외부요인 또한 추가적으로 고려함</a:t>
            </a:r>
            <a:endParaRPr lang="en-US" altLang="ko-KR" kern="0" spc="0" dirty="0">
              <a:solidFill>
                <a:srgbClr val="000000"/>
              </a:solidFill>
              <a:effectLst/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78F144B-2DEC-424A-AC7E-ABB9FEC36846}"/>
              </a:ext>
            </a:extLst>
          </p:cNvPr>
          <p:cNvSpPr txBox="1"/>
          <p:nvPr/>
        </p:nvSpPr>
        <p:spPr>
          <a:xfrm>
            <a:off x="7100621" y="2331410"/>
            <a:ext cx="37982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>
                <a:latin typeface="tvN 즐거운이야기 Bold" panose="02020603020101020101" pitchFamily="18" charset="-127"/>
                <a:ea typeface="tvN 즐거운이야기 Bold" panose="02020603020101020101" pitchFamily="18" charset="-127"/>
              </a:rPr>
              <a:t>최적화된 판매전략 수립이 곧 기업의 경쟁력 </a:t>
            </a:r>
            <a:r>
              <a:rPr lang="en-US" altLang="ko-KR" sz="2400" spc="-100" dirty="0">
                <a:latin typeface="tvN 즐거운이야기 Bold" panose="02020603020101020101" pitchFamily="18" charset="-127"/>
                <a:ea typeface="tvN 즐거운이야기 Bold" panose="02020603020101020101" pitchFamily="18" charset="-127"/>
              </a:rPr>
              <a:t>! </a:t>
            </a:r>
            <a:endParaRPr lang="ko-KR" altLang="en-US" sz="2400" spc="-100" dirty="0">
              <a:latin typeface="tvN 즐거운이야기 Bold" panose="02020603020101020101" pitchFamily="18" charset="-127"/>
              <a:ea typeface="tvN 즐거운이야기 Bold" panose="02020603020101020101" pitchFamily="18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B0E0888-AC7D-4350-A56A-797EA9CF9AF3}"/>
              </a:ext>
            </a:extLst>
          </p:cNvPr>
          <p:cNvSpPr/>
          <p:nvPr/>
        </p:nvSpPr>
        <p:spPr>
          <a:xfrm>
            <a:off x="322556" y="4342334"/>
            <a:ext cx="72000" cy="288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C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B4CA8A4-807D-44AA-90FB-D5DD19519E2A}"/>
              </a:ext>
            </a:extLst>
          </p:cNvPr>
          <p:cNvSpPr txBox="1"/>
          <p:nvPr/>
        </p:nvSpPr>
        <p:spPr>
          <a:xfrm>
            <a:off x="1008223" y="5668956"/>
            <a:ext cx="10852471" cy="5327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kern="0" spc="0" dirty="0">
                <a:solidFill>
                  <a:srgbClr val="C00000"/>
                </a:solidFill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“ </a:t>
            </a:r>
            <a:r>
              <a:rPr lang="ko-KR" altLang="en-US" sz="2000" kern="0" spc="0" dirty="0">
                <a:solidFill>
                  <a:srgbClr val="C00000"/>
                </a:solidFill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다양한 요인을 고려하여 각 상품의 시간대별 취급액을 예측해 봄으로써 최적의 판매 전략을 세워보자</a:t>
            </a:r>
            <a:r>
              <a:rPr lang="en-US" altLang="ko-KR" sz="2000" kern="0" spc="0" dirty="0">
                <a:solidFill>
                  <a:srgbClr val="C00000"/>
                </a:solidFill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”</a:t>
            </a:r>
            <a:endParaRPr lang="ko-KR" altLang="en-US" sz="2000" kern="0" spc="0" dirty="0">
              <a:solidFill>
                <a:srgbClr val="C00000"/>
              </a:solidFill>
              <a:effectLst/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ACF7E35-5378-4012-99E3-5BCFA2646564}"/>
              </a:ext>
            </a:extLst>
          </p:cNvPr>
          <p:cNvSpPr txBox="1"/>
          <p:nvPr/>
        </p:nvSpPr>
        <p:spPr>
          <a:xfrm>
            <a:off x="5726792" y="2829474"/>
            <a:ext cx="4419071" cy="9318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같은 시각이더라도 상품 군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판매 가격 등 </a:t>
            </a:r>
            <a:endParaRPr lang="en-US" altLang="ko-KR" sz="1800" kern="0" spc="0" dirty="0">
              <a:solidFill>
                <a:srgbClr val="000000"/>
              </a:solidFill>
              <a:effectLst/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effectLst>
                  <a:glow rad="127000">
                    <a:srgbClr val="FFFF00">
                      <a:alpha val="68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다양한 요인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에 의해 매출이 크게 달라짐</a:t>
            </a:r>
            <a:endParaRPr lang="en-US" altLang="ko-KR" sz="1800" kern="0" spc="0" dirty="0">
              <a:solidFill>
                <a:srgbClr val="000000"/>
              </a:solidFill>
              <a:effectLst/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A156333-8294-4F9F-9744-FA66CB64340C}"/>
              </a:ext>
            </a:extLst>
          </p:cNvPr>
          <p:cNvSpPr txBox="1"/>
          <p:nvPr/>
        </p:nvSpPr>
        <p:spPr>
          <a:xfrm>
            <a:off x="422907" y="4301668"/>
            <a:ext cx="3798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C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분석 방향</a:t>
            </a: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7DC01C3A-68C4-4B1A-89A1-EAA8C788E89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436" t="4648" r="9393" b="-857"/>
          <a:stretch/>
        </p:blipFill>
        <p:spPr>
          <a:xfrm>
            <a:off x="322556" y="1151911"/>
            <a:ext cx="5260623" cy="3019673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870808B0-011D-4B90-AD7F-BE7B40C9553D}"/>
              </a:ext>
            </a:extLst>
          </p:cNvPr>
          <p:cNvSpPr/>
          <p:nvPr/>
        </p:nvSpPr>
        <p:spPr>
          <a:xfrm>
            <a:off x="394556" y="783489"/>
            <a:ext cx="72000" cy="288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C00000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E0C95E8-86E9-45AB-951C-3F490589CD50}"/>
              </a:ext>
            </a:extLst>
          </p:cNvPr>
          <p:cNvSpPr txBox="1"/>
          <p:nvPr/>
        </p:nvSpPr>
        <p:spPr>
          <a:xfrm>
            <a:off x="494907" y="742823"/>
            <a:ext cx="3798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C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주제 및 배경</a:t>
            </a:r>
          </a:p>
        </p:txBody>
      </p:sp>
      <p:cxnSp>
        <p:nvCxnSpPr>
          <p:cNvPr id="26" name="연결선: 구부러짐 25">
            <a:extLst>
              <a:ext uri="{FF2B5EF4-FFF2-40B4-BE49-F238E27FC236}">
                <a16:creationId xmlns:a16="http://schemas.microsoft.com/office/drawing/2014/main" id="{70F2CF7D-7F65-481F-98EF-63537F20C635}"/>
              </a:ext>
            </a:extLst>
          </p:cNvPr>
          <p:cNvCxnSpPr>
            <a:cxnSpLocks/>
          </p:cNvCxnSpPr>
          <p:nvPr/>
        </p:nvCxnSpPr>
        <p:spPr>
          <a:xfrm rot="16200000" flipH="1">
            <a:off x="5533192" y="2252422"/>
            <a:ext cx="586998" cy="538617"/>
          </a:xfrm>
          <a:prstGeom prst="curvedConnector3">
            <a:avLst/>
          </a:prstGeom>
          <a:ln w="38100">
            <a:solidFill>
              <a:srgbClr val="C0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F68E677C-36C6-4AF4-AC5C-2A5BC20BD01E}"/>
              </a:ext>
            </a:extLst>
          </p:cNvPr>
          <p:cNvGrpSpPr/>
          <p:nvPr/>
        </p:nvGrpSpPr>
        <p:grpSpPr>
          <a:xfrm>
            <a:off x="11122020" y="6446383"/>
            <a:ext cx="3468624" cy="411617"/>
            <a:chOff x="3268760" y="734508"/>
            <a:chExt cx="3468624" cy="411617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4CE4AB2B-8A00-4B25-9243-04630BA0F570}"/>
                </a:ext>
              </a:extLst>
            </p:cNvPr>
            <p:cNvSpPr txBox="1"/>
            <p:nvPr/>
          </p:nvSpPr>
          <p:spPr>
            <a:xfrm>
              <a:off x="3268760" y="822960"/>
              <a:ext cx="3468624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>
                  <a:solidFill>
                    <a:srgbClr val="FF0000"/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NS</a:t>
              </a:r>
              <a:r>
                <a:rPr lang="en-US" altLang="ko-KR" sz="15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 </a:t>
              </a:r>
              <a:r>
                <a:rPr lang="en-US" altLang="ko-KR" sz="1500" dirty="0">
                  <a:solidFill>
                    <a:schemeClr val="bg1"/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Shop</a:t>
              </a:r>
              <a:endParaRPr lang="ko-KR" altLang="en-US" sz="1500" dirty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07C25C11-809D-4B1C-B922-061F503CE0A2}"/>
                </a:ext>
              </a:extLst>
            </p:cNvPr>
            <p:cNvSpPr txBox="1"/>
            <p:nvPr/>
          </p:nvSpPr>
          <p:spPr>
            <a:xfrm>
              <a:off x="4005316" y="734508"/>
              <a:ext cx="984504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>
                  <a:solidFill>
                    <a:schemeClr val="bg1"/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+</a:t>
              </a:r>
              <a:endParaRPr lang="ko-KR" altLang="en-US" sz="1500" dirty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</p:grpSp>
      <p:sp>
        <p:nvSpPr>
          <p:cNvPr id="30" name="슬라이드 번호 개체 틀 4">
            <a:extLst>
              <a:ext uri="{FF2B5EF4-FFF2-40B4-BE49-F238E27FC236}">
                <a16:creationId xmlns:a16="http://schemas.microsoft.com/office/drawing/2014/main" id="{0E9B240C-60BF-4CC6-BF12-53C6743C64DD}"/>
              </a:ext>
            </a:extLst>
          </p:cNvPr>
          <p:cNvSpPr txBox="1">
            <a:spLocks/>
          </p:cNvSpPr>
          <p:nvPr/>
        </p:nvSpPr>
        <p:spPr>
          <a:xfrm>
            <a:off x="4724400" y="648887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5169C2E4-B7F8-4645-B487-2B4DF5F7574C}" type="slidenum">
              <a:rPr lang="ko-KR" altLang="en-US" smtClean="0">
                <a:solidFill>
                  <a:schemeClr val="bg1"/>
                </a:solidFill>
              </a:rPr>
              <a:pPr algn="ctr"/>
              <a:t>3</a:t>
            </a:fld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19346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E609DDF-1143-4685-A0CE-7AD721FED351}"/>
              </a:ext>
            </a:extLst>
          </p:cNvPr>
          <p:cNvSpPr/>
          <p:nvPr/>
        </p:nvSpPr>
        <p:spPr>
          <a:xfrm>
            <a:off x="0" y="0"/>
            <a:ext cx="12192000" cy="36150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24DC57D-6C1D-4257-8FA3-A14BEC8E3027}"/>
              </a:ext>
            </a:extLst>
          </p:cNvPr>
          <p:cNvSpPr/>
          <p:nvPr/>
        </p:nvSpPr>
        <p:spPr>
          <a:xfrm>
            <a:off x="0" y="6497058"/>
            <a:ext cx="12192000" cy="36150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0BF91B6-7FF3-4A05-9178-2D69FBED410B}"/>
              </a:ext>
            </a:extLst>
          </p:cNvPr>
          <p:cNvSpPr/>
          <p:nvPr/>
        </p:nvSpPr>
        <p:spPr>
          <a:xfrm>
            <a:off x="0" y="350873"/>
            <a:ext cx="2126512" cy="614618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73687F-C396-4148-A6EB-DD4D2D5A2EAE}"/>
              </a:ext>
            </a:extLst>
          </p:cNvPr>
          <p:cNvSpPr txBox="1"/>
          <p:nvPr/>
        </p:nvSpPr>
        <p:spPr>
          <a:xfrm>
            <a:off x="871870" y="1658676"/>
            <a:ext cx="111641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600" dirty="0">
                <a:solidFill>
                  <a:schemeClr val="bg1"/>
                </a:solidFill>
                <a:latin typeface="Segoe Print" panose="02000600000000000000" pitchFamily="2" charset="0"/>
                <a:ea typeface="나눔스퀘어_ac" panose="020B0600000101010101" pitchFamily="50" charset="-127"/>
              </a:rPr>
              <a:t>2</a:t>
            </a:r>
            <a:endParaRPr lang="ko-KR" altLang="en-US" sz="9600" dirty="0">
              <a:solidFill>
                <a:schemeClr val="bg1"/>
              </a:solidFill>
              <a:latin typeface="Segoe Print" panose="02000600000000000000" pitchFamily="2" charset="0"/>
              <a:ea typeface="나눔스퀘어_ac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7575B2A-A55B-4019-8203-ACE0C9EA2554}"/>
              </a:ext>
            </a:extLst>
          </p:cNvPr>
          <p:cNvSpPr txBox="1"/>
          <p:nvPr/>
        </p:nvSpPr>
        <p:spPr>
          <a:xfrm>
            <a:off x="2290157" y="1811615"/>
            <a:ext cx="59713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데이터 전 처리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BEB0E98-3E6D-4CDD-8BD6-1264E8C7E251}"/>
              </a:ext>
            </a:extLst>
          </p:cNvPr>
          <p:cNvSpPr txBox="1"/>
          <p:nvPr/>
        </p:nvSpPr>
        <p:spPr>
          <a:xfrm>
            <a:off x="2373108" y="3116198"/>
            <a:ext cx="5156791" cy="14329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데이터 소개</a:t>
            </a:r>
            <a:endParaRPr lang="en-US" altLang="ko-KR" sz="20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데이터 전 처리 수행사항</a:t>
            </a:r>
            <a:endParaRPr lang="en-US" altLang="ko-KR" sz="20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데이터 시각화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280D65BC-64A5-4AD5-A07D-4BBAD5A5AB5E}"/>
              </a:ext>
            </a:extLst>
          </p:cNvPr>
          <p:cNvGrpSpPr/>
          <p:nvPr/>
        </p:nvGrpSpPr>
        <p:grpSpPr>
          <a:xfrm>
            <a:off x="11122020" y="6446383"/>
            <a:ext cx="3468624" cy="411617"/>
            <a:chOff x="3268760" y="734508"/>
            <a:chExt cx="3468624" cy="411617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4F13E94-2364-4843-8C95-704110D657A9}"/>
                </a:ext>
              </a:extLst>
            </p:cNvPr>
            <p:cNvSpPr txBox="1"/>
            <p:nvPr/>
          </p:nvSpPr>
          <p:spPr>
            <a:xfrm>
              <a:off x="3268760" y="822960"/>
              <a:ext cx="3468624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>
                  <a:solidFill>
                    <a:srgbClr val="FF0000"/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NS</a:t>
              </a:r>
              <a:r>
                <a:rPr lang="en-US" altLang="ko-KR" sz="15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 </a:t>
              </a:r>
              <a:r>
                <a:rPr lang="en-US" altLang="ko-KR" sz="1500" dirty="0">
                  <a:solidFill>
                    <a:schemeClr val="bg1"/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Shop</a:t>
              </a:r>
              <a:endParaRPr lang="ko-KR" altLang="en-US" sz="1500" dirty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078CE9F-E344-480A-9164-D5E47F6F01EF}"/>
                </a:ext>
              </a:extLst>
            </p:cNvPr>
            <p:cNvSpPr txBox="1"/>
            <p:nvPr/>
          </p:nvSpPr>
          <p:spPr>
            <a:xfrm>
              <a:off x="4005316" y="734508"/>
              <a:ext cx="984504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>
                  <a:solidFill>
                    <a:schemeClr val="bg1"/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+</a:t>
              </a:r>
              <a:endParaRPr lang="ko-KR" altLang="en-US" sz="1500" dirty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</p:grpSp>
      <p:sp>
        <p:nvSpPr>
          <p:cNvPr id="15" name="슬라이드 번호 개체 틀 4">
            <a:extLst>
              <a:ext uri="{FF2B5EF4-FFF2-40B4-BE49-F238E27FC236}">
                <a16:creationId xmlns:a16="http://schemas.microsoft.com/office/drawing/2014/main" id="{B36EBC31-002F-426A-84F3-57947E821B80}"/>
              </a:ext>
            </a:extLst>
          </p:cNvPr>
          <p:cNvSpPr txBox="1">
            <a:spLocks/>
          </p:cNvSpPr>
          <p:nvPr/>
        </p:nvSpPr>
        <p:spPr>
          <a:xfrm>
            <a:off x="4724400" y="648887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5169C2E4-B7F8-4645-B487-2B4DF5F7574C}" type="slidenum">
              <a:rPr lang="ko-KR" altLang="en-US" smtClean="0">
                <a:solidFill>
                  <a:schemeClr val="bg1"/>
                </a:solidFill>
              </a:rPr>
              <a:pPr algn="ctr"/>
              <a:t>4</a:t>
            </a:fld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87982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D7D0068C-D6BA-45BA-AECB-AF8D2BB5C401}"/>
              </a:ext>
            </a:extLst>
          </p:cNvPr>
          <p:cNvSpPr/>
          <p:nvPr/>
        </p:nvSpPr>
        <p:spPr>
          <a:xfrm>
            <a:off x="8492752" y="2614217"/>
            <a:ext cx="3371103" cy="158262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b="1" i="0" dirty="0">
                <a:solidFill>
                  <a:schemeClr val="tx1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</a:t>
            </a:r>
            <a:endParaRPr lang="ko-KR" altLang="en-US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9A06F8-D18D-4D99-847C-4A633DB86A4F}"/>
              </a:ext>
            </a:extLst>
          </p:cNvPr>
          <p:cNvSpPr txBox="1"/>
          <p:nvPr/>
        </p:nvSpPr>
        <p:spPr>
          <a:xfrm>
            <a:off x="449463" y="496714"/>
            <a:ext cx="379827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>
                <a:solidFill>
                  <a:srgbClr val="262626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데이터 소개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F793267-3906-49C2-94C6-8C9439808AB5}"/>
              </a:ext>
            </a:extLst>
          </p:cNvPr>
          <p:cNvSpPr/>
          <p:nvPr/>
        </p:nvSpPr>
        <p:spPr>
          <a:xfrm>
            <a:off x="1" y="450548"/>
            <a:ext cx="347472" cy="64633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23AA770-2218-4329-A87E-47CA26134B4D}"/>
              </a:ext>
            </a:extLst>
          </p:cNvPr>
          <p:cNvSpPr txBox="1"/>
          <p:nvPr/>
        </p:nvSpPr>
        <p:spPr>
          <a:xfrm>
            <a:off x="551992" y="4835318"/>
            <a:ext cx="3798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C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추가 데이터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1A2AE12B-6A0B-4168-9856-65A2FBD41524}"/>
              </a:ext>
            </a:extLst>
          </p:cNvPr>
          <p:cNvSpPr/>
          <p:nvPr/>
        </p:nvSpPr>
        <p:spPr>
          <a:xfrm>
            <a:off x="479992" y="4875984"/>
            <a:ext cx="72000" cy="288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C00000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A2EC0E2-1263-4FA7-A300-AEBE229A03C3}"/>
              </a:ext>
            </a:extLst>
          </p:cNvPr>
          <p:cNvSpPr txBox="1"/>
          <p:nvPr/>
        </p:nvSpPr>
        <p:spPr>
          <a:xfrm>
            <a:off x="551993" y="1890947"/>
            <a:ext cx="52575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- 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실적데이터 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(2019.01~2019.12 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프로그램별 실적 데이터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)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66FE419-4D9E-4989-85AA-3E53EDC91908}"/>
              </a:ext>
            </a:extLst>
          </p:cNvPr>
          <p:cNvSpPr txBox="1"/>
          <p:nvPr/>
        </p:nvSpPr>
        <p:spPr>
          <a:xfrm>
            <a:off x="551992" y="5245316"/>
            <a:ext cx="33609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- 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기상데이터</a:t>
            </a:r>
            <a:endParaRPr lang="en-US" altLang="ko-KR" sz="16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A483E6D-7FA3-4000-88A1-CF015948AFFD}"/>
              </a:ext>
            </a:extLst>
          </p:cNvPr>
          <p:cNvSpPr txBox="1"/>
          <p:nvPr/>
        </p:nvSpPr>
        <p:spPr>
          <a:xfrm>
            <a:off x="551993" y="1468685"/>
            <a:ext cx="3798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C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제공된 데이터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E3012715-6E52-4878-B815-818C363914E4}"/>
              </a:ext>
            </a:extLst>
          </p:cNvPr>
          <p:cNvSpPr/>
          <p:nvPr/>
        </p:nvSpPr>
        <p:spPr>
          <a:xfrm>
            <a:off x="479993" y="1509351"/>
            <a:ext cx="72000" cy="288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C00000"/>
              </a:solidFill>
            </a:endParaRPr>
          </a:p>
        </p:txBody>
      </p:sp>
      <p:pic>
        <p:nvPicPr>
          <p:cNvPr id="47" name="그림 46">
            <a:extLst>
              <a:ext uri="{FF2B5EF4-FFF2-40B4-BE49-F238E27FC236}">
                <a16:creationId xmlns:a16="http://schemas.microsoft.com/office/drawing/2014/main" id="{9F93D74E-0708-41CC-B8B9-304EECD4674C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96293" y="2282431"/>
            <a:ext cx="7672334" cy="2182119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C18BDE28-27A2-48D2-B29D-6F0FEB1A16A0}"/>
              </a:ext>
            </a:extLst>
          </p:cNvPr>
          <p:cNvSpPr txBox="1"/>
          <p:nvPr/>
        </p:nvSpPr>
        <p:spPr>
          <a:xfrm>
            <a:off x="551992" y="5988539"/>
            <a:ext cx="33609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- 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소비자 물가 지수</a:t>
            </a:r>
            <a:endParaRPr lang="en-US" altLang="ko-KR" sz="16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C7180BA0-508D-4C90-B5E2-EB71EA36F733}"/>
              </a:ext>
            </a:extLst>
          </p:cNvPr>
          <p:cNvSpPr txBox="1"/>
          <p:nvPr/>
        </p:nvSpPr>
        <p:spPr>
          <a:xfrm>
            <a:off x="747093" y="5607779"/>
            <a:ext cx="42121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최저기온</a:t>
            </a:r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</a:t>
            </a:r>
            <a:r>
              <a:rPr lang="ko-KR" altLang="en-US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최고기온</a:t>
            </a:r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</a:t>
            </a:r>
            <a:r>
              <a:rPr lang="ko-KR" altLang="en-US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평균기온</a:t>
            </a:r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</a:t>
            </a:r>
            <a:r>
              <a:rPr lang="ko-KR" altLang="en-US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강수량</a:t>
            </a:r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</a:t>
            </a:r>
            <a:r>
              <a:rPr lang="ko-KR" altLang="en-US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미세먼지</a:t>
            </a:r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BBF659E-96F8-4A79-B191-EEF77E976BF3}"/>
              </a:ext>
            </a:extLst>
          </p:cNvPr>
          <p:cNvSpPr txBox="1"/>
          <p:nvPr/>
        </p:nvSpPr>
        <p:spPr>
          <a:xfrm>
            <a:off x="4517000" y="5613349"/>
            <a:ext cx="42121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2">
                    <a:lumMod val="5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</a:t>
            </a:r>
            <a:r>
              <a:rPr lang="ko-KR" altLang="en-US" sz="1400" dirty="0">
                <a:solidFill>
                  <a:schemeClr val="bg2">
                    <a:lumMod val="5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출처</a:t>
            </a:r>
            <a:r>
              <a:rPr lang="en-US" altLang="ko-KR" sz="1400" dirty="0">
                <a:solidFill>
                  <a:schemeClr val="bg2">
                    <a:lumMod val="5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: </a:t>
            </a:r>
            <a:r>
              <a:rPr lang="ko-KR" altLang="en-US" sz="1400" dirty="0">
                <a:solidFill>
                  <a:schemeClr val="bg2">
                    <a:lumMod val="5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기상청 기상 자료 개방 포털</a:t>
            </a:r>
            <a:r>
              <a:rPr lang="en-US" altLang="ko-KR" sz="1400" dirty="0">
                <a:solidFill>
                  <a:schemeClr val="bg2">
                    <a:lumMod val="5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)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EDED63CD-12BE-4F6F-8054-B4F906431601}"/>
              </a:ext>
            </a:extLst>
          </p:cNvPr>
          <p:cNvGrpSpPr/>
          <p:nvPr/>
        </p:nvGrpSpPr>
        <p:grpSpPr>
          <a:xfrm>
            <a:off x="11127299" y="6421779"/>
            <a:ext cx="3468624" cy="411617"/>
            <a:chOff x="3268760" y="734508"/>
            <a:chExt cx="3468624" cy="411617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AB595BA-2526-4397-914D-F05C098CBAAA}"/>
                </a:ext>
              </a:extLst>
            </p:cNvPr>
            <p:cNvSpPr txBox="1"/>
            <p:nvPr/>
          </p:nvSpPr>
          <p:spPr>
            <a:xfrm>
              <a:off x="3268760" y="822960"/>
              <a:ext cx="3468624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>
                  <a:solidFill>
                    <a:srgbClr val="FF0000"/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NS</a:t>
              </a:r>
              <a:r>
                <a:rPr lang="en-US" altLang="ko-KR" sz="15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 Shop</a:t>
              </a:r>
              <a:endParaRPr lang="ko-KR" altLang="en-US" sz="15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D8886A2-9CE8-474E-83DF-AC0CE25A08E9}"/>
                </a:ext>
              </a:extLst>
            </p:cNvPr>
            <p:cNvSpPr txBox="1"/>
            <p:nvPr/>
          </p:nvSpPr>
          <p:spPr>
            <a:xfrm>
              <a:off x="4005316" y="734508"/>
              <a:ext cx="984504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+</a:t>
              </a:r>
              <a:endParaRPr lang="ko-KR" altLang="en-US" sz="15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FDA9D15-D6AB-4C15-96F7-A91166DF38C7}"/>
              </a:ext>
            </a:extLst>
          </p:cNvPr>
          <p:cNvSpPr txBox="1"/>
          <p:nvPr/>
        </p:nvSpPr>
        <p:spPr>
          <a:xfrm>
            <a:off x="2075409" y="6017179"/>
            <a:ext cx="42121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2">
                    <a:lumMod val="5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</a:t>
            </a:r>
            <a:r>
              <a:rPr lang="ko-KR" altLang="en-US" sz="1400" dirty="0">
                <a:solidFill>
                  <a:schemeClr val="bg2">
                    <a:lumMod val="5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출처</a:t>
            </a:r>
            <a:r>
              <a:rPr lang="en-US" altLang="ko-KR" sz="1400" dirty="0">
                <a:solidFill>
                  <a:schemeClr val="bg2">
                    <a:lumMod val="5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: </a:t>
            </a:r>
            <a:r>
              <a:rPr lang="ko-KR" altLang="en-US" sz="1400" dirty="0">
                <a:solidFill>
                  <a:schemeClr val="bg2">
                    <a:lumMod val="5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국가 통계 포털</a:t>
            </a:r>
            <a:r>
              <a:rPr lang="en-US" altLang="ko-KR" sz="1400" dirty="0">
                <a:solidFill>
                  <a:schemeClr val="bg2">
                    <a:lumMod val="5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E91EDA9-4C3F-4CC8-A998-7CB5925250CE}"/>
              </a:ext>
            </a:extLst>
          </p:cNvPr>
          <p:cNvSpPr txBox="1"/>
          <p:nvPr/>
        </p:nvSpPr>
        <p:spPr>
          <a:xfrm>
            <a:off x="8596907" y="3307838"/>
            <a:ext cx="37973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 </a:t>
            </a:r>
            <a:r>
              <a:rPr lang="ko-KR" altLang="en-US" sz="1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시청률 데이터에서 추세가 보이지 않음</a:t>
            </a:r>
            <a:endParaRPr lang="en-US" altLang="ko-KR" sz="14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r>
              <a:rPr lang="en-US" altLang="ko-KR" sz="1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 </a:t>
            </a:r>
            <a:r>
              <a:rPr lang="ko-KR" altLang="en-US" sz="1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시청률이 </a:t>
            </a:r>
            <a:r>
              <a:rPr lang="en-US" altLang="ko-KR" sz="1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0</a:t>
            </a:r>
            <a:r>
              <a:rPr lang="ko-KR" altLang="en-US" sz="1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인데 매출이 높은 경우가 있음</a:t>
            </a:r>
            <a:br>
              <a:rPr lang="en-US" altLang="ko-KR" sz="1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</a:br>
            <a:r>
              <a:rPr lang="en-US" altLang="ko-KR" sz="1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 </a:t>
            </a:r>
            <a:r>
              <a:rPr lang="ko-KR" altLang="en-US" sz="1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모바일로 홈쇼핑을 이용하는 사람들이 많음</a:t>
            </a:r>
            <a:endParaRPr lang="en-US" altLang="ko-KR" sz="14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3E33E7-8987-463E-A41B-4121A46B1FE8}"/>
              </a:ext>
            </a:extLst>
          </p:cNvPr>
          <p:cNvSpPr txBox="1"/>
          <p:nvPr/>
        </p:nvSpPr>
        <p:spPr>
          <a:xfrm>
            <a:off x="8596907" y="2977706"/>
            <a:ext cx="3797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* </a:t>
            </a:r>
            <a:r>
              <a:rPr lang="ko-KR" altLang="en-US" sz="1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시청률 데이터를 사용하지 않은 이유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26E63F3-AFE7-427F-84EA-7973478FC900}"/>
              </a:ext>
            </a:extLst>
          </p:cNvPr>
          <p:cNvSpPr txBox="1"/>
          <p:nvPr/>
        </p:nvSpPr>
        <p:spPr>
          <a:xfrm>
            <a:off x="8523582" y="2614217"/>
            <a:ext cx="21423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rgbClr val="FF0000"/>
                </a:solidFill>
                <a:latin typeface="Ink Free" panose="03080402000500000000" pitchFamily="66" charset="0"/>
              </a:rPr>
              <a:t>why?</a:t>
            </a:r>
            <a:endParaRPr lang="ko-KR" altLang="en-US" sz="2000" b="1" dirty="0">
              <a:solidFill>
                <a:srgbClr val="FF0000"/>
              </a:solidFill>
              <a:latin typeface="Ink Free" panose="03080402000500000000" pitchFamily="66" charset="0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E6B4AED-C010-4D12-969A-52502A6558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33149" y="3014696"/>
            <a:ext cx="223516" cy="223516"/>
          </a:xfrm>
          <a:prstGeom prst="rect">
            <a:avLst/>
          </a:prstGeom>
        </p:spPr>
      </p:pic>
      <p:sp>
        <p:nvSpPr>
          <p:cNvPr id="31" name="슬라이드 번호 개체 틀 4">
            <a:extLst>
              <a:ext uri="{FF2B5EF4-FFF2-40B4-BE49-F238E27FC236}">
                <a16:creationId xmlns:a16="http://schemas.microsoft.com/office/drawing/2014/main" id="{14294FD0-5EF8-4021-BDB0-274327CA3928}"/>
              </a:ext>
            </a:extLst>
          </p:cNvPr>
          <p:cNvSpPr txBox="1">
            <a:spLocks/>
          </p:cNvSpPr>
          <p:nvPr/>
        </p:nvSpPr>
        <p:spPr>
          <a:xfrm>
            <a:off x="4724400" y="648887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5169C2E4-B7F8-4645-B487-2B4DF5F7574C}" type="slidenum">
              <a:rPr lang="ko-KR" altLang="en-US" smtClean="0">
                <a:solidFill>
                  <a:schemeClr val="tx1"/>
                </a:solidFill>
              </a:rPr>
              <a:pPr algn="ctr"/>
              <a:t>5</a:t>
            </a:fld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72040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CAA48AF-0571-47DF-95FE-6715B4C0B423}"/>
              </a:ext>
            </a:extLst>
          </p:cNvPr>
          <p:cNvSpPr txBox="1"/>
          <p:nvPr/>
        </p:nvSpPr>
        <p:spPr>
          <a:xfrm>
            <a:off x="449463" y="496714"/>
            <a:ext cx="379827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>
                <a:solidFill>
                  <a:srgbClr val="262626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데이터 전 처리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D4E12842-4B18-46BB-B5B4-577D62951126}"/>
              </a:ext>
            </a:extLst>
          </p:cNvPr>
          <p:cNvSpPr/>
          <p:nvPr/>
        </p:nvSpPr>
        <p:spPr>
          <a:xfrm>
            <a:off x="1" y="450548"/>
            <a:ext cx="347472" cy="64633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74D3B8-1244-47C6-9803-78780AD50AFF}"/>
              </a:ext>
            </a:extLst>
          </p:cNvPr>
          <p:cNvSpPr txBox="1"/>
          <p:nvPr/>
        </p:nvSpPr>
        <p:spPr>
          <a:xfrm>
            <a:off x="521462" y="1471247"/>
            <a:ext cx="3798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C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데이터 전 처리 수행 사항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5D247BE-CD00-4CA2-90CF-9DE7CAC40330}"/>
              </a:ext>
            </a:extLst>
          </p:cNvPr>
          <p:cNvSpPr/>
          <p:nvPr/>
        </p:nvSpPr>
        <p:spPr>
          <a:xfrm>
            <a:off x="449462" y="1511913"/>
            <a:ext cx="72000" cy="288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C00000"/>
              </a:solidFill>
            </a:endParaRPr>
          </a:p>
        </p:txBody>
      </p:sp>
      <p:sp>
        <p:nvSpPr>
          <p:cNvPr id="15367" name="AutoShape 7">
            <a:extLst>
              <a:ext uri="{FF2B5EF4-FFF2-40B4-BE49-F238E27FC236}">
                <a16:creationId xmlns:a16="http://schemas.microsoft.com/office/drawing/2014/main" id="{85F9BE7D-5A3D-433C-8D92-F9FF4F4246E0}"/>
              </a:ext>
            </a:extLst>
          </p:cNvPr>
          <p:cNvSpPr>
            <a:spLocks/>
          </p:cNvSpPr>
          <p:nvPr/>
        </p:nvSpPr>
        <p:spPr bwMode="auto">
          <a:xfrm>
            <a:off x="689113" y="3336850"/>
            <a:ext cx="2413581" cy="768372"/>
          </a:xfrm>
          <a:custGeom>
            <a:avLst/>
            <a:gdLst>
              <a:gd name="T0" fmla="*/ 2063750 w 21600"/>
              <a:gd name="T1" fmla="*/ 523081 h 21600"/>
              <a:gd name="T2" fmla="*/ 2063750 w 21600"/>
              <a:gd name="T3" fmla="*/ 523081 h 21600"/>
              <a:gd name="T4" fmla="*/ 2063750 w 21600"/>
              <a:gd name="T5" fmla="*/ 523081 h 21600"/>
              <a:gd name="T6" fmla="*/ 2063750 w 21600"/>
              <a:gd name="T7" fmla="*/ 523081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10728" y="0"/>
                </a:moveTo>
                <a:lnTo>
                  <a:pt x="9484" y="5324"/>
                </a:lnTo>
                <a:lnTo>
                  <a:pt x="1328" y="5324"/>
                </a:lnTo>
                <a:cubicBezTo>
                  <a:pt x="594" y="5324"/>
                  <a:pt x="0" y="7674"/>
                  <a:pt x="0" y="10574"/>
                </a:cubicBezTo>
                <a:lnTo>
                  <a:pt x="0" y="16349"/>
                </a:lnTo>
                <a:cubicBezTo>
                  <a:pt x="0" y="19249"/>
                  <a:pt x="594" y="21600"/>
                  <a:pt x="1328" y="21600"/>
                </a:cubicBezTo>
                <a:lnTo>
                  <a:pt x="20271" y="21600"/>
                </a:lnTo>
                <a:cubicBezTo>
                  <a:pt x="21005" y="21600"/>
                  <a:pt x="21600" y="19249"/>
                  <a:pt x="21600" y="16349"/>
                </a:cubicBezTo>
                <a:lnTo>
                  <a:pt x="21600" y="10574"/>
                </a:lnTo>
                <a:cubicBezTo>
                  <a:pt x="21600" y="7674"/>
                  <a:pt x="21005" y="5324"/>
                  <a:pt x="20271" y="5324"/>
                </a:cubicBezTo>
                <a:lnTo>
                  <a:pt x="11970" y="5324"/>
                </a:lnTo>
                <a:lnTo>
                  <a:pt x="10728" y="0"/>
                </a:lnTo>
                <a:close/>
              </a:path>
            </a:pathLst>
          </a:custGeom>
          <a:solidFill>
            <a:srgbClr val="B71B15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endParaRPr lang="ko-KR" altLang="en-US" sz="900"/>
          </a:p>
        </p:txBody>
      </p:sp>
      <p:sp>
        <p:nvSpPr>
          <p:cNvPr id="15368" name="AutoShape 8">
            <a:extLst>
              <a:ext uri="{FF2B5EF4-FFF2-40B4-BE49-F238E27FC236}">
                <a16:creationId xmlns:a16="http://schemas.microsoft.com/office/drawing/2014/main" id="{935DA263-0B3E-445F-B261-2A723446F86E}"/>
              </a:ext>
            </a:extLst>
          </p:cNvPr>
          <p:cNvSpPr>
            <a:spLocks/>
          </p:cNvSpPr>
          <p:nvPr/>
        </p:nvSpPr>
        <p:spPr bwMode="auto">
          <a:xfrm>
            <a:off x="741098" y="3685474"/>
            <a:ext cx="2312398" cy="26117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 algn="ctr"/>
            <a:r>
              <a:rPr lang="ko-KR" altLang="en-US" sz="1600" dirty="0" err="1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결측치</a:t>
            </a:r>
            <a:r>
              <a:rPr lang="ko-KR" altLang="en-US" sz="16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제거 및 데이터 삭제</a:t>
            </a:r>
          </a:p>
        </p:txBody>
      </p:sp>
      <p:sp>
        <p:nvSpPr>
          <p:cNvPr id="15369" name="AutoShape 9">
            <a:extLst>
              <a:ext uri="{FF2B5EF4-FFF2-40B4-BE49-F238E27FC236}">
                <a16:creationId xmlns:a16="http://schemas.microsoft.com/office/drawing/2014/main" id="{754C434F-3913-49A1-BA53-739B6654D425}"/>
              </a:ext>
            </a:extLst>
          </p:cNvPr>
          <p:cNvSpPr>
            <a:spLocks/>
          </p:cNvSpPr>
          <p:nvPr/>
        </p:nvSpPr>
        <p:spPr bwMode="auto">
          <a:xfrm>
            <a:off x="741098" y="4293691"/>
            <a:ext cx="2428434" cy="1480777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 defTabSz="323850">
              <a:lnSpc>
                <a:spcPct val="150000"/>
              </a:lnSpc>
              <a:spcBef>
                <a:spcPts val="850"/>
              </a:spcBef>
              <a:defRPr/>
            </a:pPr>
            <a:r>
              <a:rPr lang="es-ES" altLang="ko-KR" sz="1200" dirty="0">
                <a:solidFill>
                  <a:srgbClr val="838383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 </a:t>
            </a:r>
            <a:r>
              <a:rPr lang="ko-KR" altLang="en-US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노출시간 빈칸 채우기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 </a:t>
            </a:r>
            <a:r>
              <a:rPr lang="ko-KR" altLang="en-US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실적데이터 무형 지우기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 </a:t>
            </a:r>
            <a:r>
              <a:rPr lang="ko-KR" altLang="en-US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예측데이터 무형 지우기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 </a:t>
            </a:r>
            <a:r>
              <a:rPr lang="ko-KR" altLang="en-US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날씨 데이터 </a:t>
            </a:r>
            <a:r>
              <a:rPr lang="ko-KR" altLang="en-US" sz="12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결측치</a:t>
            </a:r>
            <a:r>
              <a:rPr lang="ko-KR" altLang="en-US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채우기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 </a:t>
            </a:r>
            <a:r>
              <a:rPr lang="ko-KR" altLang="en-US" sz="12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마더</a:t>
            </a:r>
            <a:r>
              <a:rPr lang="ko-KR" altLang="en-US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코드</a:t>
            </a:r>
            <a:r>
              <a:rPr lang="en-US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</a:t>
            </a:r>
            <a:r>
              <a:rPr lang="ko-KR" altLang="en-US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상품코드 지우기</a:t>
            </a:r>
            <a:endParaRPr lang="es-ES" sz="1200" dirty="0">
              <a:latin typeface="나눔스퀘어_ac" panose="020B0600000101010101" pitchFamily="50" charset="-127"/>
              <a:ea typeface="나눔스퀘어_ac" panose="020B0600000101010101" pitchFamily="50" charset="-127"/>
              <a:cs typeface="Lato" charset="0"/>
            </a:endParaRPr>
          </a:p>
        </p:txBody>
      </p:sp>
      <p:sp>
        <p:nvSpPr>
          <p:cNvPr id="15370" name="AutoShape 10">
            <a:extLst>
              <a:ext uri="{FF2B5EF4-FFF2-40B4-BE49-F238E27FC236}">
                <a16:creationId xmlns:a16="http://schemas.microsoft.com/office/drawing/2014/main" id="{65E48460-D14A-41E0-854D-A0E116D21CD1}"/>
              </a:ext>
            </a:extLst>
          </p:cNvPr>
          <p:cNvSpPr>
            <a:spLocks/>
          </p:cNvSpPr>
          <p:nvPr/>
        </p:nvSpPr>
        <p:spPr bwMode="auto">
          <a:xfrm>
            <a:off x="689113" y="6130040"/>
            <a:ext cx="2413581" cy="212207"/>
          </a:xfrm>
          <a:custGeom>
            <a:avLst/>
            <a:gdLst>
              <a:gd name="T0" fmla="*/ 2063750 w 21600"/>
              <a:gd name="T1" fmla="*/ 144463 h 21600"/>
              <a:gd name="T2" fmla="*/ 2063750 w 21600"/>
              <a:gd name="T3" fmla="*/ 144463 h 21600"/>
              <a:gd name="T4" fmla="*/ 2063750 w 21600"/>
              <a:gd name="T5" fmla="*/ 144463 h 21600"/>
              <a:gd name="T6" fmla="*/ 2063750 w 21600"/>
              <a:gd name="T7" fmla="*/ 144463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64" y="0"/>
                </a:moveTo>
                <a:cubicBezTo>
                  <a:pt x="28" y="0"/>
                  <a:pt x="0" y="403"/>
                  <a:pt x="0" y="918"/>
                </a:cubicBezTo>
                <a:cubicBezTo>
                  <a:pt x="0" y="1433"/>
                  <a:pt x="28" y="1866"/>
                  <a:pt x="64" y="1866"/>
                </a:cubicBezTo>
                <a:lnTo>
                  <a:pt x="9490" y="1866"/>
                </a:lnTo>
                <a:lnTo>
                  <a:pt x="10595" y="21599"/>
                </a:lnTo>
                <a:lnTo>
                  <a:pt x="11700" y="1866"/>
                </a:lnTo>
                <a:lnTo>
                  <a:pt x="21535" y="1866"/>
                </a:lnTo>
                <a:cubicBezTo>
                  <a:pt x="21571" y="1866"/>
                  <a:pt x="21600" y="1433"/>
                  <a:pt x="21600" y="918"/>
                </a:cubicBezTo>
                <a:cubicBezTo>
                  <a:pt x="21599" y="403"/>
                  <a:pt x="21571" y="0"/>
                  <a:pt x="21535" y="0"/>
                </a:cubicBezTo>
                <a:lnTo>
                  <a:pt x="64" y="0"/>
                </a:lnTo>
                <a:close/>
              </a:path>
            </a:pathLst>
          </a:custGeom>
          <a:solidFill>
            <a:srgbClr val="B71B15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endParaRPr lang="ko-KR" altLang="en-US" sz="900"/>
          </a:p>
        </p:txBody>
      </p:sp>
      <p:sp>
        <p:nvSpPr>
          <p:cNvPr id="15373" name="AutoShape 13">
            <a:extLst>
              <a:ext uri="{FF2B5EF4-FFF2-40B4-BE49-F238E27FC236}">
                <a16:creationId xmlns:a16="http://schemas.microsoft.com/office/drawing/2014/main" id="{D0891C9C-0D73-4BC2-9734-EF466A8143ED}"/>
              </a:ext>
            </a:extLst>
          </p:cNvPr>
          <p:cNvSpPr>
            <a:spLocks/>
          </p:cNvSpPr>
          <p:nvPr/>
        </p:nvSpPr>
        <p:spPr bwMode="auto">
          <a:xfrm>
            <a:off x="3471230" y="3336850"/>
            <a:ext cx="2414510" cy="768372"/>
          </a:xfrm>
          <a:custGeom>
            <a:avLst/>
            <a:gdLst>
              <a:gd name="T0" fmla="*/ 2064544 w 21600"/>
              <a:gd name="T1" fmla="*/ 523081 h 21600"/>
              <a:gd name="T2" fmla="*/ 2064544 w 21600"/>
              <a:gd name="T3" fmla="*/ 523081 h 21600"/>
              <a:gd name="T4" fmla="*/ 2064544 w 21600"/>
              <a:gd name="T5" fmla="*/ 523081 h 21600"/>
              <a:gd name="T6" fmla="*/ 2064544 w 21600"/>
              <a:gd name="T7" fmla="*/ 523081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10728" y="0"/>
                </a:moveTo>
                <a:lnTo>
                  <a:pt x="9484" y="5324"/>
                </a:lnTo>
                <a:lnTo>
                  <a:pt x="1328" y="5324"/>
                </a:lnTo>
                <a:cubicBezTo>
                  <a:pt x="594" y="5324"/>
                  <a:pt x="0" y="7674"/>
                  <a:pt x="0" y="10574"/>
                </a:cubicBezTo>
                <a:lnTo>
                  <a:pt x="0" y="16349"/>
                </a:lnTo>
                <a:cubicBezTo>
                  <a:pt x="0" y="19249"/>
                  <a:pt x="594" y="21600"/>
                  <a:pt x="1328" y="21600"/>
                </a:cubicBezTo>
                <a:lnTo>
                  <a:pt x="20271" y="21600"/>
                </a:lnTo>
                <a:cubicBezTo>
                  <a:pt x="21005" y="21600"/>
                  <a:pt x="21600" y="19249"/>
                  <a:pt x="21600" y="16349"/>
                </a:cubicBezTo>
                <a:lnTo>
                  <a:pt x="21600" y="10574"/>
                </a:lnTo>
                <a:cubicBezTo>
                  <a:pt x="21600" y="7674"/>
                  <a:pt x="21005" y="5324"/>
                  <a:pt x="20271" y="5324"/>
                </a:cubicBezTo>
                <a:lnTo>
                  <a:pt x="11970" y="5324"/>
                </a:lnTo>
                <a:lnTo>
                  <a:pt x="10728" y="0"/>
                </a:lnTo>
                <a:close/>
              </a:path>
            </a:pathLst>
          </a:custGeom>
          <a:solidFill>
            <a:srgbClr val="EA9B33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endParaRPr lang="ko-KR" altLang="en-US" sz="900"/>
          </a:p>
        </p:txBody>
      </p:sp>
      <p:sp>
        <p:nvSpPr>
          <p:cNvPr id="15374" name="AutoShape 14">
            <a:extLst>
              <a:ext uri="{FF2B5EF4-FFF2-40B4-BE49-F238E27FC236}">
                <a16:creationId xmlns:a16="http://schemas.microsoft.com/office/drawing/2014/main" id="{B78C8F03-FFFE-4D56-8327-C86AC1739133}"/>
              </a:ext>
            </a:extLst>
          </p:cNvPr>
          <p:cNvSpPr>
            <a:spLocks/>
          </p:cNvSpPr>
          <p:nvPr/>
        </p:nvSpPr>
        <p:spPr bwMode="auto">
          <a:xfrm>
            <a:off x="3523215" y="3685474"/>
            <a:ext cx="2312397" cy="26117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데이터 형태 변환</a:t>
            </a:r>
          </a:p>
        </p:txBody>
      </p:sp>
      <p:sp>
        <p:nvSpPr>
          <p:cNvPr id="15375" name="AutoShape 15">
            <a:extLst>
              <a:ext uri="{FF2B5EF4-FFF2-40B4-BE49-F238E27FC236}">
                <a16:creationId xmlns:a16="http://schemas.microsoft.com/office/drawing/2014/main" id="{E5B6540A-C7FC-4CB1-A1EE-F2346864319C}"/>
              </a:ext>
            </a:extLst>
          </p:cNvPr>
          <p:cNvSpPr>
            <a:spLocks/>
          </p:cNvSpPr>
          <p:nvPr/>
        </p:nvSpPr>
        <p:spPr bwMode="auto">
          <a:xfrm>
            <a:off x="3537329" y="4293691"/>
            <a:ext cx="2428434" cy="169298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>
              <a:lnSpc>
                <a:spcPct val="150000"/>
              </a:lnSpc>
            </a:pP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 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방송일자 년</a:t>
            </a: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월</a:t>
            </a: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일</a:t>
            </a: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시간으로 나누기</a:t>
            </a:r>
            <a:b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</a:b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 </a:t>
            </a:r>
            <a:r>
              <a:rPr lang="ko-KR" altLang="en-US" sz="11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상품군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범주형으로 변환</a:t>
            </a:r>
          </a:p>
          <a:p>
            <a:pPr>
              <a:lnSpc>
                <a:spcPct val="150000"/>
              </a:lnSpc>
            </a:pP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 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노출시간 범주형으로 변환</a:t>
            </a:r>
          </a:p>
          <a:p>
            <a:pPr>
              <a:lnSpc>
                <a:spcPct val="150000"/>
              </a:lnSpc>
            </a:pP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 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판매단가 범주형으로 변환</a:t>
            </a:r>
            <a:b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</a:b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 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요일</a:t>
            </a: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휴일</a:t>
            </a: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공휴일 숫자로 치환</a:t>
            </a:r>
            <a:b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</a:b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 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방송시각 </a:t>
            </a: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0~143 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숫자로 치환</a:t>
            </a:r>
            <a:b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</a:b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 </a:t>
            </a:r>
            <a:r>
              <a:rPr lang="ko-KR" altLang="en-US" sz="1100" dirty="0">
                <a:effectLst>
                  <a:glow rad="127000">
                    <a:srgbClr val="FFFF00">
                      <a:alpha val="43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상품명 범주화</a:t>
            </a:r>
            <a:endParaRPr lang="en-US" altLang="ko-KR" sz="1100" dirty="0">
              <a:effectLst>
                <a:glow rad="127000">
                  <a:srgbClr val="FFFF00">
                    <a:alpha val="43000"/>
                  </a:srgbClr>
                </a:glow>
              </a:effectLst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5376" name="AutoShape 16">
            <a:extLst>
              <a:ext uri="{FF2B5EF4-FFF2-40B4-BE49-F238E27FC236}">
                <a16:creationId xmlns:a16="http://schemas.microsoft.com/office/drawing/2014/main" id="{19A04439-2F19-4554-B897-ED22B48B1671}"/>
              </a:ext>
            </a:extLst>
          </p:cNvPr>
          <p:cNvSpPr>
            <a:spLocks/>
          </p:cNvSpPr>
          <p:nvPr/>
        </p:nvSpPr>
        <p:spPr bwMode="auto">
          <a:xfrm>
            <a:off x="3471230" y="6130040"/>
            <a:ext cx="2414510" cy="212207"/>
          </a:xfrm>
          <a:custGeom>
            <a:avLst/>
            <a:gdLst>
              <a:gd name="T0" fmla="*/ 2064544 w 21600"/>
              <a:gd name="T1" fmla="*/ 144463 h 21600"/>
              <a:gd name="T2" fmla="*/ 2064544 w 21600"/>
              <a:gd name="T3" fmla="*/ 144463 h 21600"/>
              <a:gd name="T4" fmla="*/ 2064544 w 21600"/>
              <a:gd name="T5" fmla="*/ 144463 h 21600"/>
              <a:gd name="T6" fmla="*/ 2064544 w 21600"/>
              <a:gd name="T7" fmla="*/ 144463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64" y="0"/>
                </a:moveTo>
                <a:cubicBezTo>
                  <a:pt x="28" y="0"/>
                  <a:pt x="0" y="403"/>
                  <a:pt x="0" y="918"/>
                </a:cubicBezTo>
                <a:cubicBezTo>
                  <a:pt x="0" y="1433"/>
                  <a:pt x="28" y="1866"/>
                  <a:pt x="64" y="1866"/>
                </a:cubicBezTo>
                <a:lnTo>
                  <a:pt x="9490" y="1866"/>
                </a:lnTo>
                <a:lnTo>
                  <a:pt x="10595" y="21599"/>
                </a:lnTo>
                <a:lnTo>
                  <a:pt x="11700" y="1866"/>
                </a:lnTo>
                <a:lnTo>
                  <a:pt x="21535" y="1866"/>
                </a:lnTo>
                <a:cubicBezTo>
                  <a:pt x="21571" y="1866"/>
                  <a:pt x="21600" y="1433"/>
                  <a:pt x="21600" y="918"/>
                </a:cubicBezTo>
                <a:cubicBezTo>
                  <a:pt x="21599" y="403"/>
                  <a:pt x="21571" y="0"/>
                  <a:pt x="21535" y="0"/>
                </a:cubicBezTo>
                <a:lnTo>
                  <a:pt x="64" y="0"/>
                </a:lnTo>
                <a:close/>
              </a:path>
            </a:pathLst>
          </a:custGeom>
          <a:solidFill>
            <a:srgbClr val="EA9B33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endParaRPr lang="ko-KR" altLang="en-US" sz="900"/>
          </a:p>
        </p:txBody>
      </p:sp>
      <p:sp>
        <p:nvSpPr>
          <p:cNvPr id="15379" name="AutoShape 19">
            <a:extLst>
              <a:ext uri="{FF2B5EF4-FFF2-40B4-BE49-F238E27FC236}">
                <a16:creationId xmlns:a16="http://schemas.microsoft.com/office/drawing/2014/main" id="{E3D5E706-FFA8-46AF-B3B3-6BB5DAA67136}"/>
              </a:ext>
            </a:extLst>
          </p:cNvPr>
          <p:cNvSpPr>
            <a:spLocks/>
          </p:cNvSpPr>
          <p:nvPr/>
        </p:nvSpPr>
        <p:spPr bwMode="auto">
          <a:xfrm>
            <a:off x="6254276" y="3336850"/>
            <a:ext cx="2414510" cy="768372"/>
          </a:xfrm>
          <a:custGeom>
            <a:avLst/>
            <a:gdLst>
              <a:gd name="T0" fmla="*/ 2064544 w 21600"/>
              <a:gd name="T1" fmla="*/ 523081 h 21600"/>
              <a:gd name="T2" fmla="*/ 2064544 w 21600"/>
              <a:gd name="T3" fmla="*/ 523081 h 21600"/>
              <a:gd name="T4" fmla="*/ 2064544 w 21600"/>
              <a:gd name="T5" fmla="*/ 523081 h 21600"/>
              <a:gd name="T6" fmla="*/ 2064544 w 21600"/>
              <a:gd name="T7" fmla="*/ 523081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10728" y="0"/>
                </a:moveTo>
                <a:lnTo>
                  <a:pt x="9484" y="5324"/>
                </a:lnTo>
                <a:lnTo>
                  <a:pt x="1328" y="5324"/>
                </a:lnTo>
                <a:cubicBezTo>
                  <a:pt x="594" y="5324"/>
                  <a:pt x="0" y="7674"/>
                  <a:pt x="0" y="10574"/>
                </a:cubicBezTo>
                <a:lnTo>
                  <a:pt x="0" y="16349"/>
                </a:lnTo>
                <a:cubicBezTo>
                  <a:pt x="0" y="19249"/>
                  <a:pt x="594" y="21600"/>
                  <a:pt x="1328" y="21600"/>
                </a:cubicBezTo>
                <a:lnTo>
                  <a:pt x="20271" y="21600"/>
                </a:lnTo>
                <a:cubicBezTo>
                  <a:pt x="21005" y="21600"/>
                  <a:pt x="21600" y="19249"/>
                  <a:pt x="21600" y="16349"/>
                </a:cubicBezTo>
                <a:lnTo>
                  <a:pt x="21600" y="10574"/>
                </a:lnTo>
                <a:cubicBezTo>
                  <a:pt x="21600" y="7674"/>
                  <a:pt x="21005" y="5324"/>
                  <a:pt x="20271" y="5324"/>
                </a:cubicBezTo>
                <a:lnTo>
                  <a:pt x="11970" y="5324"/>
                </a:lnTo>
                <a:lnTo>
                  <a:pt x="10728" y="0"/>
                </a:lnTo>
                <a:close/>
              </a:path>
            </a:pathLst>
          </a:custGeom>
          <a:solidFill>
            <a:srgbClr val="8AB153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endParaRPr lang="ko-KR" altLang="en-US" sz="900"/>
          </a:p>
        </p:txBody>
      </p:sp>
      <p:sp>
        <p:nvSpPr>
          <p:cNvPr id="15380" name="AutoShape 20">
            <a:extLst>
              <a:ext uri="{FF2B5EF4-FFF2-40B4-BE49-F238E27FC236}">
                <a16:creationId xmlns:a16="http://schemas.microsoft.com/office/drawing/2014/main" id="{168DC631-F4AB-4048-A0B1-29E167445F45}"/>
              </a:ext>
            </a:extLst>
          </p:cNvPr>
          <p:cNvSpPr>
            <a:spLocks/>
          </p:cNvSpPr>
          <p:nvPr/>
        </p:nvSpPr>
        <p:spPr bwMode="auto">
          <a:xfrm>
            <a:off x="6306261" y="3685474"/>
            <a:ext cx="2312397" cy="26117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 algn="ctr" defTabSz="323850">
              <a:spcBef>
                <a:spcPts val="850"/>
              </a:spcBef>
              <a:defRPr/>
            </a:pPr>
            <a:r>
              <a:rPr lang="ko-KR" altLang="en-US" sz="16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Lato" charset="0"/>
              </a:rPr>
              <a:t>변수 추가</a:t>
            </a:r>
            <a:endParaRPr lang="es-ES" sz="1600" dirty="0">
              <a:solidFill>
                <a:schemeClr val="bg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  <a:cs typeface="Lato" charset="0"/>
            </a:endParaRPr>
          </a:p>
        </p:txBody>
      </p:sp>
      <p:sp>
        <p:nvSpPr>
          <p:cNvPr id="15381" name="AutoShape 21">
            <a:extLst>
              <a:ext uri="{FF2B5EF4-FFF2-40B4-BE49-F238E27FC236}">
                <a16:creationId xmlns:a16="http://schemas.microsoft.com/office/drawing/2014/main" id="{AF4D9CD8-3C26-464D-B865-F2D8E6915EC5}"/>
              </a:ext>
            </a:extLst>
          </p:cNvPr>
          <p:cNvSpPr>
            <a:spLocks/>
          </p:cNvSpPr>
          <p:nvPr/>
        </p:nvSpPr>
        <p:spPr bwMode="auto">
          <a:xfrm>
            <a:off x="6305042" y="4297341"/>
            <a:ext cx="2428434" cy="152811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>
              <a:lnSpc>
                <a:spcPct val="150000"/>
              </a:lnSpc>
            </a:pPr>
            <a:r>
              <a:rPr lang="en-US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 </a:t>
            </a:r>
            <a:r>
              <a:rPr lang="ko-KR" altLang="en-US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실적데이터 휴일</a:t>
            </a:r>
            <a:br>
              <a:rPr lang="en-US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</a:br>
            <a:r>
              <a:rPr lang="en-US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 </a:t>
            </a:r>
            <a:r>
              <a:rPr lang="ko-KR" altLang="en-US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공휴일 추가</a:t>
            </a:r>
            <a:endParaRPr lang="en-US" altLang="ko-KR" sz="12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 </a:t>
            </a:r>
            <a:r>
              <a:rPr lang="ko-KR" altLang="en-US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요일 추가</a:t>
            </a:r>
            <a:br>
              <a:rPr lang="en-US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</a:br>
            <a:r>
              <a:rPr lang="en-US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 </a:t>
            </a:r>
            <a:r>
              <a:rPr lang="ko-KR" altLang="en-US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의류 남성</a:t>
            </a:r>
            <a:r>
              <a:rPr lang="en-US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</a:t>
            </a:r>
            <a:r>
              <a:rPr lang="ko-KR" altLang="en-US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여성 구분</a:t>
            </a:r>
            <a:endParaRPr lang="en-US" altLang="ko-KR" sz="12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 </a:t>
            </a:r>
            <a:r>
              <a:rPr lang="ko-KR" altLang="en-US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일시불</a:t>
            </a:r>
            <a:r>
              <a:rPr lang="en-US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</a:t>
            </a:r>
            <a:r>
              <a:rPr lang="ko-KR" altLang="en-US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무이자 구분</a:t>
            </a:r>
          </a:p>
        </p:txBody>
      </p:sp>
      <p:sp>
        <p:nvSpPr>
          <p:cNvPr id="15382" name="AutoShape 22">
            <a:extLst>
              <a:ext uri="{FF2B5EF4-FFF2-40B4-BE49-F238E27FC236}">
                <a16:creationId xmlns:a16="http://schemas.microsoft.com/office/drawing/2014/main" id="{D1395E30-F740-403C-902A-1DEE17526621}"/>
              </a:ext>
            </a:extLst>
          </p:cNvPr>
          <p:cNvSpPr>
            <a:spLocks/>
          </p:cNvSpPr>
          <p:nvPr/>
        </p:nvSpPr>
        <p:spPr bwMode="auto">
          <a:xfrm>
            <a:off x="6254276" y="6130040"/>
            <a:ext cx="2414510" cy="212207"/>
          </a:xfrm>
          <a:custGeom>
            <a:avLst/>
            <a:gdLst>
              <a:gd name="T0" fmla="*/ 2064544 w 21600"/>
              <a:gd name="T1" fmla="*/ 144463 h 21600"/>
              <a:gd name="T2" fmla="*/ 2064544 w 21600"/>
              <a:gd name="T3" fmla="*/ 144463 h 21600"/>
              <a:gd name="T4" fmla="*/ 2064544 w 21600"/>
              <a:gd name="T5" fmla="*/ 144463 h 21600"/>
              <a:gd name="T6" fmla="*/ 2064544 w 21600"/>
              <a:gd name="T7" fmla="*/ 144463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64" y="0"/>
                </a:moveTo>
                <a:cubicBezTo>
                  <a:pt x="28" y="0"/>
                  <a:pt x="0" y="403"/>
                  <a:pt x="0" y="918"/>
                </a:cubicBezTo>
                <a:cubicBezTo>
                  <a:pt x="0" y="1433"/>
                  <a:pt x="28" y="1866"/>
                  <a:pt x="64" y="1866"/>
                </a:cubicBezTo>
                <a:lnTo>
                  <a:pt x="9490" y="1866"/>
                </a:lnTo>
                <a:lnTo>
                  <a:pt x="10595" y="21599"/>
                </a:lnTo>
                <a:lnTo>
                  <a:pt x="11700" y="1866"/>
                </a:lnTo>
                <a:lnTo>
                  <a:pt x="21535" y="1866"/>
                </a:lnTo>
                <a:cubicBezTo>
                  <a:pt x="21571" y="1866"/>
                  <a:pt x="21600" y="1433"/>
                  <a:pt x="21600" y="918"/>
                </a:cubicBezTo>
                <a:cubicBezTo>
                  <a:pt x="21599" y="403"/>
                  <a:pt x="21571" y="0"/>
                  <a:pt x="21535" y="0"/>
                </a:cubicBezTo>
                <a:lnTo>
                  <a:pt x="64" y="0"/>
                </a:lnTo>
                <a:close/>
              </a:path>
            </a:pathLst>
          </a:custGeom>
          <a:solidFill>
            <a:srgbClr val="8AB153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endParaRPr lang="ko-KR" altLang="en-US" sz="900"/>
          </a:p>
        </p:txBody>
      </p:sp>
      <p:sp>
        <p:nvSpPr>
          <p:cNvPr id="15385" name="AutoShape 25">
            <a:extLst>
              <a:ext uri="{FF2B5EF4-FFF2-40B4-BE49-F238E27FC236}">
                <a16:creationId xmlns:a16="http://schemas.microsoft.com/office/drawing/2014/main" id="{25868ABC-AB5F-4CB7-B9C1-C85F976EB17D}"/>
              </a:ext>
            </a:extLst>
          </p:cNvPr>
          <p:cNvSpPr>
            <a:spLocks/>
          </p:cNvSpPr>
          <p:nvPr/>
        </p:nvSpPr>
        <p:spPr bwMode="auto">
          <a:xfrm>
            <a:off x="9089306" y="3336850"/>
            <a:ext cx="2413581" cy="768372"/>
          </a:xfrm>
          <a:custGeom>
            <a:avLst/>
            <a:gdLst>
              <a:gd name="T0" fmla="*/ 2063750 w 21600"/>
              <a:gd name="T1" fmla="*/ 523081 h 21600"/>
              <a:gd name="T2" fmla="*/ 2063750 w 21600"/>
              <a:gd name="T3" fmla="*/ 523081 h 21600"/>
              <a:gd name="T4" fmla="*/ 2063750 w 21600"/>
              <a:gd name="T5" fmla="*/ 523081 h 21600"/>
              <a:gd name="T6" fmla="*/ 2063750 w 21600"/>
              <a:gd name="T7" fmla="*/ 523081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10728" y="0"/>
                </a:moveTo>
                <a:lnTo>
                  <a:pt x="9484" y="5324"/>
                </a:lnTo>
                <a:lnTo>
                  <a:pt x="1328" y="5324"/>
                </a:lnTo>
                <a:cubicBezTo>
                  <a:pt x="594" y="5324"/>
                  <a:pt x="0" y="7674"/>
                  <a:pt x="0" y="10574"/>
                </a:cubicBezTo>
                <a:lnTo>
                  <a:pt x="0" y="16349"/>
                </a:lnTo>
                <a:cubicBezTo>
                  <a:pt x="0" y="19249"/>
                  <a:pt x="594" y="21600"/>
                  <a:pt x="1328" y="21600"/>
                </a:cubicBezTo>
                <a:lnTo>
                  <a:pt x="20271" y="21600"/>
                </a:lnTo>
                <a:cubicBezTo>
                  <a:pt x="21005" y="21600"/>
                  <a:pt x="21600" y="19249"/>
                  <a:pt x="21600" y="16349"/>
                </a:cubicBezTo>
                <a:lnTo>
                  <a:pt x="21600" y="10574"/>
                </a:lnTo>
                <a:cubicBezTo>
                  <a:pt x="21600" y="7674"/>
                  <a:pt x="21005" y="5324"/>
                  <a:pt x="20271" y="5324"/>
                </a:cubicBezTo>
                <a:lnTo>
                  <a:pt x="11970" y="5324"/>
                </a:lnTo>
                <a:lnTo>
                  <a:pt x="10728" y="0"/>
                </a:lnTo>
                <a:close/>
              </a:path>
            </a:pathLst>
          </a:custGeom>
          <a:solidFill>
            <a:srgbClr val="43AB92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endParaRPr lang="ko-KR" altLang="en-US" sz="900"/>
          </a:p>
        </p:txBody>
      </p:sp>
      <p:sp>
        <p:nvSpPr>
          <p:cNvPr id="15386" name="AutoShape 26">
            <a:extLst>
              <a:ext uri="{FF2B5EF4-FFF2-40B4-BE49-F238E27FC236}">
                <a16:creationId xmlns:a16="http://schemas.microsoft.com/office/drawing/2014/main" id="{5C1803AC-56FB-4905-8911-21EE593C25E9}"/>
              </a:ext>
            </a:extLst>
          </p:cNvPr>
          <p:cNvSpPr>
            <a:spLocks/>
          </p:cNvSpPr>
          <p:nvPr/>
        </p:nvSpPr>
        <p:spPr bwMode="auto">
          <a:xfrm>
            <a:off x="9141290" y="3685474"/>
            <a:ext cx="2312397" cy="26117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 algn="ctr" defTabSz="323850">
              <a:spcBef>
                <a:spcPts val="850"/>
              </a:spcBef>
              <a:defRPr/>
            </a:pPr>
            <a:r>
              <a:rPr lang="ko-KR" altLang="en-US" sz="16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Lato" charset="0"/>
              </a:rPr>
              <a:t>시각화</a:t>
            </a:r>
            <a:endParaRPr lang="es-ES" sz="1600" dirty="0">
              <a:solidFill>
                <a:schemeClr val="bg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  <a:cs typeface="Lato" charset="0"/>
            </a:endParaRPr>
          </a:p>
        </p:txBody>
      </p:sp>
      <p:sp>
        <p:nvSpPr>
          <p:cNvPr id="15387" name="AutoShape 27">
            <a:extLst>
              <a:ext uri="{FF2B5EF4-FFF2-40B4-BE49-F238E27FC236}">
                <a16:creationId xmlns:a16="http://schemas.microsoft.com/office/drawing/2014/main" id="{C01E8753-3BB0-437E-84EA-798618C04142}"/>
              </a:ext>
            </a:extLst>
          </p:cNvPr>
          <p:cNvSpPr>
            <a:spLocks/>
          </p:cNvSpPr>
          <p:nvPr/>
        </p:nvSpPr>
        <p:spPr bwMode="auto">
          <a:xfrm>
            <a:off x="9115727" y="4293691"/>
            <a:ext cx="2361597" cy="152811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요일 별</a:t>
            </a: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시간대별</a:t>
            </a: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상품군에 따른 </a:t>
            </a:r>
            <a:b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</a:b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취급액의 변화 시각화</a:t>
            </a: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시간대별 가격대별 판매량 계산 </a:t>
            </a:r>
            <a:b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</a:b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소비자들이 선호하는 적정 가격대 파악</a:t>
            </a: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)</a:t>
            </a:r>
            <a:endParaRPr lang="ko-KR" altLang="en-US" sz="5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  </a:t>
            </a:r>
            <a:r>
              <a:rPr lang="ko-KR" altLang="en-US" sz="11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상품군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별 시각에 따른 판매수량과 </a:t>
            </a:r>
            <a:b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</a:b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 </a:t>
            </a:r>
            <a:r>
              <a:rPr lang="ko-KR" altLang="en-US" sz="11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취급액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시각화</a:t>
            </a:r>
          </a:p>
        </p:txBody>
      </p:sp>
      <p:sp>
        <p:nvSpPr>
          <p:cNvPr id="15388" name="AutoShape 28">
            <a:extLst>
              <a:ext uri="{FF2B5EF4-FFF2-40B4-BE49-F238E27FC236}">
                <a16:creationId xmlns:a16="http://schemas.microsoft.com/office/drawing/2014/main" id="{30DCC142-244C-4236-835F-E211764377AB}"/>
              </a:ext>
            </a:extLst>
          </p:cNvPr>
          <p:cNvSpPr>
            <a:spLocks/>
          </p:cNvSpPr>
          <p:nvPr/>
        </p:nvSpPr>
        <p:spPr bwMode="auto">
          <a:xfrm>
            <a:off x="9089306" y="6130040"/>
            <a:ext cx="2413581" cy="212207"/>
          </a:xfrm>
          <a:custGeom>
            <a:avLst/>
            <a:gdLst>
              <a:gd name="T0" fmla="*/ 2063750 w 21600"/>
              <a:gd name="T1" fmla="*/ 144463 h 21600"/>
              <a:gd name="T2" fmla="*/ 2063750 w 21600"/>
              <a:gd name="T3" fmla="*/ 144463 h 21600"/>
              <a:gd name="T4" fmla="*/ 2063750 w 21600"/>
              <a:gd name="T5" fmla="*/ 144463 h 21600"/>
              <a:gd name="T6" fmla="*/ 2063750 w 21600"/>
              <a:gd name="T7" fmla="*/ 144463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64" y="0"/>
                </a:moveTo>
                <a:cubicBezTo>
                  <a:pt x="28" y="0"/>
                  <a:pt x="0" y="403"/>
                  <a:pt x="0" y="918"/>
                </a:cubicBezTo>
                <a:cubicBezTo>
                  <a:pt x="0" y="1433"/>
                  <a:pt x="28" y="1866"/>
                  <a:pt x="64" y="1866"/>
                </a:cubicBezTo>
                <a:lnTo>
                  <a:pt x="9490" y="1866"/>
                </a:lnTo>
                <a:lnTo>
                  <a:pt x="10595" y="21599"/>
                </a:lnTo>
                <a:lnTo>
                  <a:pt x="11700" y="1866"/>
                </a:lnTo>
                <a:lnTo>
                  <a:pt x="21535" y="1866"/>
                </a:lnTo>
                <a:cubicBezTo>
                  <a:pt x="21571" y="1866"/>
                  <a:pt x="21600" y="1433"/>
                  <a:pt x="21600" y="918"/>
                </a:cubicBezTo>
                <a:cubicBezTo>
                  <a:pt x="21599" y="403"/>
                  <a:pt x="21571" y="0"/>
                  <a:pt x="21535" y="0"/>
                </a:cubicBezTo>
                <a:lnTo>
                  <a:pt x="64" y="0"/>
                </a:lnTo>
                <a:close/>
              </a:path>
            </a:pathLst>
          </a:custGeom>
          <a:solidFill>
            <a:srgbClr val="43AB92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endParaRPr lang="ko-KR" altLang="en-US" sz="900"/>
          </a:p>
        </p:txBody>
      </p: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A724FA72-9B32-4A79-B438-1D3FD82B1D6F}"/>
              </a:ext>
            </a:extLst>
          </p:cNvPr>
          <p:cNvGrpSpPr/>
          <p:nvPr/>
        </p:nvGrpSpPr>
        <p:grpSpPr>
          <a:xfrm>
            <a:off x="11127299" y="6421779"/>
            <a:ext cx="3468624" cy="411617"/>
            <a:chOff x="3268760" y="734508"/>
            <a:chExt cx="3468624" cy="411617"/>
          </a:xfrm>
        </p:grpSpPr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4E183525-7055-413B-8DDB-A8D8135021D1}"/>
                </a:ext>
              </a:extLst>
            </p:cNvPr>
            <p:cNvSpPr txBox="1"/>
            <p:nvPr/>
          </p:nvSpPr>
          <p:spPr>
            <a:xfrm>
              <a:off x="3268760" y="822960"/>
              <a:ext cx="3468624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>
                  <a:solidFill>
                    <a:srgbClr val="FF0000"/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NS</a:t>
              </a:r>
              <a:r>
                <a:rPr lang="en-US" altLang="ko-KR" sz="15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 Shop</a:t>
              </a:r>
              <a:endParaRPr lang="ko-KR" altLang="en-US" sz="15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94AFF097-36EA-423C-B5E2-999F0828FEBE}"/>
                </a:ext>
              </a:extLst>
            </p:cNvPr>
            <p:cNvSpPr txBox="1"/>
            <p:nvPr/>
          </p:nvSpPr>
          <p:spPr>
            <a:xfrm>
              <a:off x="4005316" y="734508"/>
              <a:ext cx="984504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+</a:t>
              </a:r>
              <a:endParaRPr lang="ko-KR" altLang="en-US" sz="15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1E14409C-3ECB-4643-B850-0B689CF3498D}"/>
              </a:ext>
            </a:extLst>
          </p:cNvPr>
          <p:cNvGrpSpPr/>
          <p:nvPr/>
        </p:nvGrpSpPr>
        <p:grpSpPr>
          <a:xfrm>
            <a:off x="1453141" y="2238831"/>
            <a:ext cx="885524" cy="885524"/>
            <a:chOff x="1453141" y="2238831"/>
            <a:chExt cx="885524" cy="885524"/>
          </a:xfrm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698BFF67-7B5C-4300-80E1-A57D5A28031F}"/>
                </a:ext>
              </a:extLst>
            </p:cNvPr>
            <p:cNvSpPr/>
            <p:nvPr/>
          </p:nvSpPr>
          <p:spPr>
            <a:xfrm>
              <a:off x="1453141" y="2238831"/>
              <a:ext cx="885524" cy="885524"/>
            </a:xfrm>
            <a:prstGeom prst="ellipse">
              <a:avLst/>
            </a:prstGeom>
            <a:solidFill>
              <a:srgbClr val="B71B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AutoShape 101">
              <a:extLst>
                <a:ext uri="{FF2B5EF4-FFF2-40B4-BE49-F238E27FC236}">
                  <a16:creationId xmlns:a16="http://schemas.microsoft.com/office/drawing/2014/main" id="{13BEC973-3E44-4658-B966-3BFBE98083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4503" y="2488886"/>
              <a:ext cx="382800" cy="385415"/>
            </a:xfrm>
            <a:custGeom>
              <a:avLst/>
              <a:gdLst>
                <a:gd name="T0" fmla="*/ 198435 w 21600"/>
                <a:gd name="T1" fmla="*/ 198477 h 21600"/>
                <a:gd name="T2" fmla="*/ 198435 w 21600"/>
                <a:gd name="T3" fmla="*/ 198477 h 21600"/>
                <a:gd name="T4" fmla="*/ 198435 w 21600"/>
                <a:gd name="T5" fmla="*/ 198477 h 21600"/>
                <a:gd name="T6" fmla="*/ 198435 w 21600"/>
                <a:gd name="T7" fmla="*/ 198477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10807" y="0"/>
                  </a:moveTo>
                  <a:cubicBezTo>
                    <a:pt x="12301" y="0"/>
                    <a:pt x="13705" y="282"/>
                    <a:pt x="15011" y="847"/>
                  </a:cubicBezTo>
                  <a:cubicBezTo>
                    <a:pt x="16319" y="1408"/>
                    <a:pt x="17463" y="2179"/>
                    <a:pt x="18449" y="3156"/>
                  </a:cubicBezTo>
                  <a:cubicBezTo>
                    <a:pt x="19432" y="4133"/>
                    <a:pt x="20201" y="5279"/>
                    <a:pt x="20760" y="6590"/>
                  </a:cubicBezTo>
                  <a:cubicBezTo>
                    <a:pt x="21317" y="7900"/>
                    <a:pt x="21599" y="9306"/>
                    <a:pt x="21599" y="10800"/>
                  </a:cubicBezTo>
                  <a:cubicBezTo>
                    <a:pt x="21599" y="12296"/>
                    <a:pt x="21317" y="13702"/>
                    <a:pt x="20760" y="15012"/>
                  </a:cubicBezTo>
                  <a:cubicBezTo>
                    <a:pt x="20201" y="16320"/>
                    <a:pt x="19430" y="17469"/>
                    <a:pt x="18449" y="18443"/>
                  </a:cubicBezTo>
                  <a:cubicBezTo>
                    <a:pt x="17463" y="19420"/>
                    <a:pt x="16319" y="20193"/>
                    <a:pt x="15011" y="20755"/>
                  </a:cubicBezTo>
                  <a:cubicBezTo>
                    <a:pt x="13705" y="21317"/>
                    <a:pt x="12301" y="21599"/>
                    <a:pt x="10807" y="21599"/>
                  </a:cubicBezTo>
                  <a:cubicBezTo>
                    <a:pt x="9309" y="21599"/>
                    <a:pt x="7905" y="21317"/>
                    <a:pt x="6594" y="20755"/>
                  </a:cubicBezTo>
                  <a:cubicBezTo>
                    <a:pt x="5280" y="20193"/>
                    <a:pt x="4136" y="19420"/>
                    <a:pt x="3158" y="18443"/>
                  </a:cubicBezTo>
                  <a:cubicBezTo>
                    <a:pt x="2178" y="17469"/>
                    <a:pt x="1409" y="16320"/>
                    <a:pt x="847" y="15012"/>
                  </a:cubicBezTo>
                  <a:cubicBezTo>
                    <a:pt x="282" y="13702"/>
                    <a:pt x="0" y="12296"/>
                    <a:pt x="0" y="10800"/>
                  </a:cubicBezTo>
                  <a:cubicBezTo>
                    <a:pt x="0" y="9306"/>
                    <a:pt x="282" y="7900"/>
                    <a:pt x="847" y="6590"/>
                  </a:cubicBezTo>
                  <a:cubicBezTo>
                    <a:pt x="1409" y="5279"/>
                    <a:pt x="2181" y="4133"/>
                    <a:pt x="3158" y="3156"/>
                  </a:cubicBezTo>
                  <a:cubicBezTo>
                    <a:pt x="4136" y="2179"/>
                    <a:pt x="5280" y="1408"/>
                    <a:pt x="6594" y="847"/>
                  </a:cubicBezTo>
                  <a:cubicBezTo>
                    <a:pt x="7902" y="282"/>
                    <a:pt x="9306" y="0"/>
                    <a:pt x="10807" y="0"/>
                  </a:cubicBezTo>
                  <a:moveTo>
                    <a:pt x="10807" y="18355"/>
                  </a:moveTo>
                  <a:cubicBezTo>
                    <a:pt x="11860" y="18355"/>
                    <a:pt x="12844" y="18157"/>
                    <a:pt x="13756" y="17759"/>
                  </a:cubicBezTo>
                  <a:cubicBezTo>
                    <a:pt x="14666" y="17367"/>
                    <a:pt x="15463" y="16822"/>
                    <a:pt x="16149" y="16139"/>
                  </a:cubicBezTo>
                  <a:cubicBezTo>
                    <a:pt x="16836" y="15455"/>
                    <a:pt x="17378" y="14656"/>
                    <a:pt x="17774" y="13744"/>
                  </a:cubicBezTo>
                  <a:cubicBezTo>
                    <a:pt x="18169" y="12835"/>
                    <a:pt x="18367" y="11853"/>
                    <a:pt x="18367" y="10799"/>
                  </a:cubicBezTo>
                  <a:cubicBezTo>
                    <a:pt x="18367" y="9746"/>
                    <a:pt x="18169" y="8766"/>
                    <a:pt x="17774" y="7852"/>
                  </a:cubicBezTo>
                  <a:cubicBezTo>
                    <a:pt x="17376" y="6942"/>
                    <a:pt x="16836" y="6146"/>
                    <a:pt x="16149" y="5463"/>
                  </a:cubicBezTo>
                  <a:cubicBezTo>
                    <a:pt x="15466" y="4777"/>
                    <a:pt x="14666" y="4235"/>
                    <a:pt x="13748" y="3839"/>
                  </a:cubicBezTo>
                  <a:cubicBezTo>
                    <a:pt x="12830" y="3444"/>
                    <a:pt x="11852" y="3246"/>
                    <a:pt x="10807" y="3246"/>
                  </a:cubicBezTo>
                  <a:cubicBezTo>
                    <a:pt x="9753" y="3246"/>
                    <a:pt x="8764" y="3444"/>
                    <a:pt x="7851" y="3839"/>
                  </a:cubicBezTo>
                  <a:cubicBezTo>
                    <a:pt x="6933" y="4235"/>
                    <a:pt x="6139" y="4777"/>
                    <a:pt x="5455" y="5463"/>
                  </a:cubicBezTo>
                  <a:cubicBezTo>
                    <a:pt x="4774" y="6146"/>
                    <a:pt x="4235" y="6942"/>
                    <a:pt x="3839" y="7852"/>
                  </a:cubicBezTo>
                  <a:cubicBezTo>
                    <a:pt x="3444" y="8766"/>
                    <a:pt x="3246" y="9746"/>
                    <a:pt x="3246" y="10799"/>
                  </a:cubicBezTo>
                  <a:cubicBezTo>
                    <a:pt x="3246" y="11852"/>
                    <a:pt x="3444" y="12835"/>
                    <a:pt x="3839" y="13744"/>
                  </a:cubicBezTo>
                  <a:cubicBezTo>
                    <a:pt x="4238" y="14656"/>
                    <a:pt x="4774" y="15455"/>
                    <a:pt x="5455" y="16139"/>
                  </a:cubicBezTo>
                  <a:cubicBezTo>
                    <a:pt x="6136" y="16822"/>
                    <a:pt x="6930" y="17367"/>
                    <a:pt x="7851" y="17759"/>
                  </a:cubicBezTo>
                  <a:cubicBezTo>
                    <a:pt x="8764" y="18158"/>
                    <a:pt x="9753" y="18355"/>
                    <a:pt x="10807" y="18355"/>
                  </a:cubicBezTo>
                  <a:moveTo>
                    <a:pt x="15350" y="7784"/>
                  </a:moveTo>
                  <a:cubicBezTo>
                    <a:pt x="15613" y="8049"/>
                    <a:pt x="15613" y="8304"/>
                    <a:pt x="15350" y="8555"/>
                  </a:cubicBezTo>
                  <a:lnTo>
                    <a:pt x="13104" y="10800"/>
                  </a:lnTo>
                  <a:lnTo>
                    <a:pt x="15350" y="13044"/>
                  </a:lnTo>
                  <a:cubicBezTo>
                    <a:pt x="15613" y="13304"/>
                    <a:pt x="15613" y="13564"/>
                    <a:pt x="15350" y="13812"/>
                  </a:cubicBezTo>
                  <a:lnTo>
                    <a:pt x="13821" y="15340"/>
                  </a:lnTo>
                  <a:cubicBezTo>
                    <a:pt x="13714" y="15447"/>
                    <a:pt x="13584" y="15501"/>
                    <a:pt x="13434" y="15501"/>
                  </a:cubicBezTo>
                  <a:cubicBezTo>
                    <a:pt x="13287" y="15501"/>
                    <a:pt x="13157" y="15447"/>
                    <a:pt x="13050" y="15340"/>
                  </a:cubicBezTo>
                  <a:lnTo>
                    <a:pt x="10804" y="13095"/>
                  </a:lnTo>
                  <a:lnTo>
                    <a:pt x="8558" y="15340"/>
                  </a:lnTo>
                  <a:cubicBezTo>
                    <a:pt x="8450" y="15447"/>
                    <a:pt x="8320" y="15501"/>
                    <a:pt x="8170" y="15501"/>
                  </a:cubicBezTo>
                  <a:cubicBezTo>
                    <a:pt x="8024" y="15501"/>
                    <a:pt x="7888" y="15447"/>
                    <a:pt x="7772" y="15340"/>
                  </a:cubicBezTo>
                  <a:lnTo>
                    <a:pt x="6258" y="13812"/>
                  </a:lnTo>
                  <a:cubicBezTo>
                    <a:pt x="6150" y="13705"/>
                    <a:pt x="6094" y="13575"/>
                    <a:pt x="6094" y="13428"/>
                  </a:cubicBezTo>
                  <a:cubicBezTo>
                    <a:pt x="6094" y="13279"/>
                    <a:pt x="6150" y="13149"/>
                    <a:pt x="6258" y="13041"/>
                  </a:cubicBezTo>
                  <a:lnTo>
                    <a:pt x="8504" y="10797"/>
                  </a:lnTo>
                  <a:lnTo>
                    <a:pt x="6258" y="8552"/>
                  </a:lnTo>
                  <a:cubicBezTo>
                    <a:pt x="6150" y="8445"/>
                    <a:pt x="6094" y="8315"/>
                    <a:pt x="6094" y="8168"/>
                  </a:cubicBezTo>
                  <a:cubicBezTo>
                    <a:pt x="6094" y="8018"/>
                    <a:pt x="6150" y="7891"/>
                    <a:pt x="6258" y="7781"/>
                  </a:cubicBezTo>
                  <a:lnTo>
                    <a:pt x="7772" y="6256"/>
                  </a:lnTo>
                  <a:cubicBezTo>
                    <a:pt x="8035" y="5994"/>
                    <a:pt x="8295" y="5994"/>
                    <a:pt x="8555" y="6256"/>
                  </a:cubicBezTo>
                  <a:lnTo>
                    <a:pt x="10801" y="8498"/>
                  </a:lnTo>
                  <a:lnTo>
                    <a:pt x="13047" y="6256"/>
                  </a:lnTo>
                  <a:cubicBezTo>
                    <a:pt x="13307" y="5994"/>
                    <a:pt x="13567" y="5994"/>
                    <a:pt x="13816" y="6256"/>
                  </a:cubicBezTo>
                  <a:lnTo>
                    <a:pt x="15350" y="778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lIns="38100" tIns="38100" rIns="38100" bIns="38100" anchor="ctr"/>
            <a:lstStyle/>
            <a:p>
              <a:endParaRPr lang="ko-KR" altLang="en-US"/>
            </a:p>
          </p:txBody>
        </p:sp>
      </p:grpSp>
      <p:sp>
        <p:nvSpPr>
          <p:cNvPr id="39" name="타원 38">
            <a:extLst>
              <a:ext uri="{FF2B5EF4-FFF2-40B4-BE49-F238E27FC236}">
                <a16:creationId xmlns:a16="http://schemas.microsoft.com/office/drawing/2014/main" id="{EF4E257A-D2D3-4F5E-A790-205F790FAD18}"/>
              </a:ext>
            </a:extLst>
          </p:cNvPr>
          <p:cNvSpPr/>
          <p:nvPr/>
        </p:nvSpPr>
        <p:spPr>
          <a:xfrm>
            <a:off x="4235723" y="2238831"/>
            <a:ext cx="885524" cy="885524"/>
          </a:xfrm>
          <a:prstGeom prst="ellipse">
            <a:avLst/>
          </a:prstGeom>
          <a:solidFill>
            <a:srgbClr val="EA9B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AutoShape 106">
            <a:extLst>
              <a:ext uri="{FF2B5EF4-FFF2-40B4-BE49-F238E27FC236}">
                <a16:creationId xmlns:a16="http://schemas.microsoft.com/office/drawing/2014/main" id="{1D7A0729-B948-4B09-9113-FC11A7688042}"/>
              </a:ext>
            </a:extLst>
          </p:cNvPr>
          <p:cNvSpPr>
            <a:spLocks/>
          </p:cNvSpPr>
          <p:nvPr/>
        </p:nvSpPr>
        <p:spPr bwMode="auto">
          <a:xfrm>
            <a:off x="4487085" y="2488886"/>
            <a:ext cx="382800" cy="385415"/>
          </a:xfrm>
          <a:custGeom>
            <a:avLst/>
            <a:gdLst>
              <a:gd name="T0" fmla="*/ 198435 w 21478"/>
              <a:gd name="T1" fmla="*/ 198477 h 21600"/>
              <a:gd name="T2" fmla="*/ 198435 w 21478"/>
              <a:gd name="T3" fmla="*/ 198477 h 21600"/>
              <a:gd name="T4" fmla="*/ 198435 w 21478"/>
              <a:gd name="T5" fmla="*/ 198477 h 21600"/>
              <a:gd name="T6" fmla="*/ 198435 w 21478"/>
              <a:gd name="T7" fmla="*/ 198477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478" h="21600">
                <a:moveTo>
                  <a:pt x="9108" y="16746"/>
                </a:moveTo>
                <a:cubicBezTo>
                  <a:pt x="9155" y="16837"/>
                  <a:pt x="9197" y="16924"/>
                  <a:pt x="9243" y="17012"/>
                </a:cubicBezTo>
                <a:cubicBezTo>
                  <a:pt x="9290" y="17097"/>
                  <a:pt x="9351" y="17181"/>
                  <a:pt x="9431" y="17274"/>
                </a:cubicBezTo>
                <a:lnTo>
                  <a:pt x="12259" y="21069"/>
                </a:lnTo>
                <a:lnTo>
                  <a:pt x="4473" y="21069"/>
                </a:lnTo>
                <a:cubicBezTo>
                  <a:pt x="4227" y="21069"/>
                  <a:pt x="4014" y="20964"/>
                  <a:pt x="3839" y="20755"/>
                </a:cubicBezTo>
                <a:cubicBezTo>
                  <a:pt x="3663" y="20543"/>
                  <a:pt x="3574" y="20286"/>
                  <a:pt x="3574" y="19987"/>
                </a:cubicBezTo>
                <a:lnTo>
                  <a:pt x="3574" y="7554"/>
                </a:lnTo>
                <a:lnTo>
                  <a:pt x="788" y="7554"/>
                </a:lnTo>
                <a:cubicBezTo>
                  <a:pt x="376" y="7554"/>
                  <a:pt x="126" y="7419"/>
                  <a:pt x="32" y="7145"/>
                </a:cubicBezTo>
                <a:cubicBezTo>
                  <a:pt x="-61" y="6871"/>
                  <a:pt x="46" y="6529"/>
                  <a:pt x="353" y="6123"/>
                </a:cubicBezTo>
                <a:lnTo>
                  <a:pt x="4665" y="392"/>
                </a:lnTo>
                <a:cubicBezTo>
                  <a:pt x="4850" y="132"/>
                  <a:pt x="5088" y="0"/>
                  <a:pt x="5371" y="0"/>
                </a:cubicBezTo>
                <a:cubicBezTo>
                  <a:pt x="5661" y="0"/>
                  <a:pt x="5902" y="132"/>
                  <a:pt x="6090" y="392"/>
                </a:cubicBezTo>
                <a:lnTo>
                  <a:pt x="10402" y="6123"/>
                </a:lnTo>
                <a:cubicBezTo>
                  <a:pt x="10708" y="6529"/>
                  <a:pt x="10813" y="6871"/>
                  <a:pt x="10722" y="7145"/>
                </a:cubicBezTo>
                <a:cubicBezTo>
                  <a:pt x="10629" y="7419"/>
                  <a:pt x="10376" y="7554"/>
                  <a:pt x="9966" y="7554"/>
                </a:cubicBezTo>
                <a:lnTo>
                  <a:pt x="7166" y="7554"/>
                </a:lnTo>
                <a:lnTo>
                  <a:pt x="7166" y="16746"/>
                </a:lnTo>
                <a:lnTo>
                  <a:pt x="9108" y="16746"/>
                </a:lnTo>
                <a:close/>
                <a:moveTo>
                  <a:pt x="20689" y="14045"/>
                </a:moveTo>
                <a:cubicBezTo>
                  <a:pt x="21101" y="14045"/>
                  <a:pt x="21351" y="14183"/>
                  <a:pt x="21445" y="14457"/>
                </a:cubicBezTo>
                <a:cubicBezTo>
                  <a:pt x="21539" y="14731"/>
                  <a:pt x="21431" y="15069"/>
                  <a:pt x="21127" y="15476"/>
                </a:cubicBezTo>
                <a:lnTo>
                  <a:pt x="16812" y="21207"/>
                </a:lnTo>
                <a:cubicBezTo>
                  <a:pt x="16625" y="21467"/>
                  <a:pt x="16389" y="21599"/>
                  <a:pt x="16106" y="21599"/>
                </a:cubicBezTo>
                <a:cubicBezTo>
                  <a:pt x="15813" y="21599"/>
                  <a:pt x="15575" y="21467"/>
                  <a:pt x="15387" y="21207"/>
                </a:cubicBezTo>
                <a:lnTo>
                  <a:pt x="11075" y="15476"/>
                </a:lnTo>
                <a:cubicBezTo>
                  <a:pt x="10769" y="15070"/>
                  <a:pt x="10661" y="14731"/>
                  <a:pt x="10755" y="14457"/>
                </a:cubicBezTo>
                <a:cubicBezTo>
                  <a:pt x="10848" y="14183"/>
                  <a:pt x="11099" y="14045"/>
                  <a:pt x="11511" y="14045"/>
                </a:cubicBezTo>
                <a:lnTo>
                  <a:pt x="14311" y="14045"/>
                </a:lnTo>
                <a:lnTo>
                  <a:pt x="14311" y="4881"/>
                </a:lnTo>
                <a:lnTo>
                  <a:pt x="12362" y="4881"/>
                </a:lnTo>
                <a:cubicBezTo>
                  <a:pt x="12315" y="4791"/>
                  <a:pt x="12271" y="4697"/>
                  <a:pt x="12220" y="4604"/>
                </a:cubicBezTo>
                <a:cubicBezTo>
                  <a:pt x="12170" y="4508"/>
                  <a:pt x="12117" y="4418"/>
                  <a:pt x="12056" y="4327"/>
                </a:cubicBezTo>
                <a:lnTo>
                  <a:pt x="9213" y="556"/>
                </a:lnTo>
                <a:lnTo>
                  <a:pt x="16997" y="556"/>
                </a:lnTo>
                <a:cubicBezTo>
                  <a:pt x="17243" y="556"/>
                  <a:pt x="17451" y="657"/>
                  <a:pt x="17627" y="861"/>
                </a:cubicBezTo>
                <a:cubicBezTo>
                  <a:pt x="17797" y="1061"/>
                  <a:pt x="17882" y="1321"/>
                  <a:pt x="17882" y="1637"/>
                </a:cubicBezTo>
                <a:lnTo>
                  <a:pt x="17882" y="14045"/>
                </a:lnTo>
                <a:lnTo>
                  <a:pt x="20689" y="1404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38100" tIns="38100" rIns="38100" bIns="38100" anchor="ctr"/>
          <a:lstStyle/>
          <a:p>
            <a:endParaRPr lang="ko-KR" altLang="en-US" dirty="0"/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8F14A2FA-5776-40FA-B7EA-DEB9159F0A8B}"/>
              </a:ext>
            </a:extLst>
          </p:cNvPr>
          <p:cNvSpPr/>
          <p:nvPr/>
        </p:nvSpPr>
        <p:spPr>
          <a:xfrm>
            <a:off x="7018769" y="2238831"/>
            <a:ext cx="885524" cy="885524"/>
          </a:xfrm>
          <a:prstGeom prst="ellipse">
            <a:avLst/>
          </a:prstGeom>
          <a:solidFill>
            <a:srgbClr val="8AB1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AutoShape 40">
            <a:extLst>
              <a:ext uri="{FF2B5EF4-FFF2-40B4-BE49-F238E27FC236}">
                <a16:creationId xmlns:a16="http://schemas.microsoft.com/office/drawing/2014/main" id="{05BE2D43-CB11-4A5B-9E82-5D8BB4616532}"/>
              </a:ext>
            </a:extLst>
          </p:cNvPr>
          <p:cNvSpPr>
            <a:spLocks/>
          </p:cNvSpPr>
          <p:nvPr/>
        </p:nvSpPr>
        <p:spPr bwMode="auto">
          <a:xfrm>
            <a:off x="7270897" y="2489657"/>
            <a:ext cx="381268" cy="383873"/>
          </a:xfrm>
          <a:custGeom>
            <a:avLst/>
            <a:gdLst>
              <a:gd name="T0" fmla="*/ 197641 w 21600"/>
              <a:gd name="T1" fmla="*/ 197683 h 21600"/>
              <a:gd name="T2" fmla="*/ 197641 w 21600"/>
              <a:gd name="T3" fmla="*/ 197683 h 21600"/>
              <a:gd name="T4" fmla="*/ 197641 w 21600"/>
              <a:gd name="T5" fmla="*/ 197683 h 21600"/>
              <a:gd name="T6" fmla="*/ 197641 w 21600"/>
              <a:gd name="T7" fmla="*/ 197683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20278" y="8467"/>
                </a:moveTo>
                <a:cubicBezTo>
                  <a:pt x="20642" y="8467"/>
                  <a:pt x="20953" y="8597"/>
                  <a:pt x="21212" y="8852"/>
                </a:cubicBezTo>
                <a:cubicBezTo>
                  <a:pt x="21470" y="9111"/>
                  <a:pt x="21599" y="9422"/>
                  <a:pt x="21599" y="9786"/>
                </a:cubicBezTo>
                <a:lnTo>
                  <a:pt x="21599" y="11813"/>
                </a:lnTo>
                <a:cubicBezTo>
                  <a:pt x="21599" y="12180"/>
                  <a:pt x="21470" y="12489"/>
                  <a:pt x="21212" y="12747"/>
                </a:cubicBezTo>
                <a:cubicBezTo>
                  <a:pt x="20953" y="13005"/>
                  <a:pt x="20642" y="13135"/>
                  <a:pt x="20278" y="13135"/>
                </a:cubicBezTo>
                <a:lnTo>
                  <a:pt x="13133" y="13135"/>
                </a:lnTo>
                <a:lnTo>
                  <a:pt x="13133" y="20251"/>
                </a:lnTo>
                <a:cubicBezTo>
                  <a:pt x="13133" y="20636"/>
                  <a:pt x="13004" y="20956"/>
                  <a:pt x="12746" y="21212"/>
                </a:cubicBezTo>
                <a:cubicBezTo>
                  <a:pt x="12487" y="21470"/>
                  <a:pt x="12176" y="21599"/>
                  <a:pt x="11811" y="21599"/>
                </a:cubicBezTo>
                <a:lnTo>
                  <a:pt x="9787" y="21599"/>
                </a:lnTo>
                <a:cubicBezTo>
                  <a:pt x="9423" y="21599"/>
                  <a:pt x="9112" y="21470"/>
                  <a:pt x="8853" y="21212"/>
                </a:cubicBezTo>
                <a:cubicBezTo>
                  <a:pt x="8592" y="20956"/>
                  <a:pt x="8466" y="20645"/>
                  <a:pt x="8466" y="20278"/>
                </a:cubicBezTo>
                <a:lnTo>
                  <a:pt x="8466" y="13135"/>
                </a:lnTo>
                <a:lnTo>
                  <a:pt x="1351" y="13135"/>
                </a:lnTo>
                <a:cubicBezTo>
                  <a:pt x="966" y="13135"/>
                  <a:pt x="646" y="13011"/>
                  <a:pt x="387" y="12762"/>
                </a:cubicBezTo>
                <a:cubicBezTo>
                  <a:pt x="129" y="12515"/>
                  <a:pt x="0" y="12198"/>
                  <a:pt x="0" y="11813"/>
                </a:cubicBezTo>
                <a:lnTo>
                  <a:pt x="0" y="9786"/>
                </a:lnTo>
                <a:cubicBezTo>
                  <a:pt x="0" y="9422"/>
                  <a:pt x="129" y="9114"/>
                  <a:pt x="387" y="8852"/>
                </a:cubicBezTo>
                <a:cubicBezTo>
                  <a:pt x="646" y="8597"/>
                  <a:pt x="954" y="8467"/>
                  <a:pt x="1321" y="8467"/>
                </a:cubicBezTo>
                <a:lnTo>
                  <a:pt x="8466" y="8467"/>
                </a:lnTo>
                <a:lnTo>
                  <a:pt x="8466" y="1351"/>
                </a:lnTo>
                <a:cubicBezTo>
                  <a:pt x="8466" y="966"/>
                  <a:pt x="8589" y="646"/>
                  <a:pt x="8839" y="387"/>
                </a:cubicBezTo>
                <a:cubicBezTo>
                  <a:pt x="9088" y="132"/>
                  <a:pt x="9403" y="0"/>
                  <a:pt x="9787" y="0"/>
                </a:cubicBezTo>
                <a:lnTo>
                  <a:pt x="11811" y="0"/>
                </a:lnTo>
                <a:cubicBezTo>
                  <a:pt x="12176" y="0"/>
                  <a:pt x="12487" y="132"/>
                  <a:pt x="12746" y="387"/>
                </a:cubicBezTo>
                <a:cubicBezTo>
                  <a:pt x="13004" y="646"/>
                  <a:pt x="13133" y="957"/>
                  <a:pt x="13133" y="1321"/>
                </a:cubicBezTo>
                <a:lnTo>
                  <a:pt x="13133" y="8467"/>
                </a:lnTo>
                <a:lnTo>
                  <a:pt x="20278" y="84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38100" tIns="38100" rIns="38100" bIns="38100" anchor="ctr"/>
          <a:lstStyle/>
          <a:p>
            <a:endParaRPr lang="ko-KR" altLang="en-US"/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61D9E60E-0DE9-4284-AE33-ECC1E87F518D}"/>
              </a:ext>
            </a:extLst>
          </p:cNvPr>
          <p:cNvSpPr/>
          <p:nvPr/>
        </p:nvSpPr>
        <p:spPr>
          <a:xfrm>
            <a:off x="9853416" y="2238831"/>
            <a:ext cx="885524" cy="885524"/>
          </a:xfrm>
          <a:prstGeom prst="ellipse">
            <a:avLst/>
          </a:prstGeom>
          <a:solidFill>
            <a:srgbClr val="43AB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AutoShape 19">
            <a:extLst>
              <a:ext uri="{FF2B5EF4-FFF2-40B4-BE49-F238E27FC236}">
                <a16:creationId xmlns:a16="http://schemas.microsoft.com/office/drawing/2014/main" id="{4817270F-84FC-4814-A34C-E23BD232D150}"/>
              </a:ext>
            </a:extLst>
          </p:cNvPr>
          <p:cNvSpPr>
            <a:spLocks/>
          </p:cNvSpPr>
          <p:nvPr/>
        </p:nvSpPr>
        <p:spPr bwMode="auto">
          <a:xfrm>
            <a:off x="10094485" y="2534065"/>
            <a:ext cx="403386" cy="295057"/>
          </a:xfrm>
          <a:custGeom>
            <a:avLst/>
            <a:gdLst>
              <a:gd name="T0" fmla="*/ 197641 w 21598"/>
              <a:gd name="T1" fmla="*/ 197683 h 21600"/>
              <a:gd name="T2" fmla="*/ 197641 w 21598"/>
              <a:gd name="T3" fmla="*/ 197683 h 21600"/>
              <a:gd name="T4" fmla="*/ 197641 w 21598"/>
              <a:gd name="T5" fmla="*/ 197683 h 21600"/>
              <a:gd name="T6" fmla="*/ 197641 w 21598"/>
              <a:gd name="T7" fmla="*/ 197683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598" h="21600">
                <a:moveTo>
                  <a:pt x="21333" y="9359"/>
                </a:moveTo>
                <a:cubicBezTo>
                  <a:pt x="21511" y="9815"/>
                  <a:pt x="21599" y="10303"/>
                  <a:pt x="21597" y="10814"/>
                </a:cubicBezTo>
                <a:cubicBezTo>
                  <a:pt x="21592" y="11336"/>
                  <a:pt x="21504" y="11810"/>
                  <a:pt x="21333" y="12240"/>
                </a:cubicBezTo>
                <a:cubicBezTo>
                  <a:pt x="20706" y="13728"/>
                  <a:pt x="20002" y="15055"/>
                  <a:pt x="19216" y="16223"/>
                </a:cubicBezTo>
                <a:cubicBezTo>
                  <a:pt x="18433" y="17388"/>
                  <a:pt x="17594" y="18369"/>
                  <a:pt x="16701" y="19163"/>
                </a:cubicBezTo>
                <a:cubicBezTo>
                  <a:pt x="15805" y="19953"/>
                  <a:pt x="14863" y="20560"/>
                  <a:pt x="13869" y="20975"/>
                </a:cubicBezTo>
                <a:cubicBezTo>
                  <a:pt x="12878" y="21390"/>
                  <a:pt x="11855" y="21599"/>
                  <a:pt x="10801" y="21599"/>
                </a:cubicBezTo>
                <a:cubicBezTo>
                  <a:pt x="9763" y="21599"/>
                  <a:pt x="8748" y="21390"/>
                  <a:pt x="7754" y="20975"/>
                </a:cubicBezTo>
                <a:cubicBezTo>
                  <a:pt x="6763" y="20560"/>
                  <a:pt x="5814" y="19950"/>
                  <a:pt x="4908" y="19145"/>
                </a:cubicBezTo>
                <a:cubicBezTo>
                  <a:pt x="4003" y="18340"/>
                  <a:pt x="3156" y="17355"/>
                  <a:pt x="2373" y="16190"/>
                </a:cubicBezTo>
                <a:cubicBezTo>
                  <a:pt x="1588" y="15022"/>
                  <a:pt x="895" y="13706"/>
                  <a:pt x="293" y="12240"/>
                </a:cubicBezTo>
                <a:cubicBezTo>
                  <a:pt x="97" y="11806"/>
                  <a:pt x="0" y="11332"/>
                  <a:pt x="0" y="10814"/>
                </a:cubicBezTo>
                <a:cubicBezTo>
                  <a:pt x="0" y="10300"/>
                  <a:pt x="97" y="9815"/>
                  <a:pt x="293" y="9359"/>
                </a:cubicBezTo>
                <a:cubicBezTo>
                  <a:pt x="902" y="7889"/>
                  <a:pt x="1597" y="6577"/>
                  <a:pt x="2378" y="5416"/>
                </a:cubicBezTo>
                <a:cubicBezTo>
                  <a:pt x="3159" y="4255"/>
                  <a:pt x="4003" y="3270"/>
                  <a:pt x="4908" y="2462"/>
                </a:cubicBezTo>
                <a:cubicBezTo>
                  <a:pt x="5814" y="1653"/>
                  <a:pt x="6761" y="1039"/>
                  <a:pt x="7749" y="624"/>
                </a:cubicBezTo>
                <a:cubicBezTo>
                  <a:pt x="8738" y="205"/>
                  <a:pt x="9753" y="0"/>
                  <a:pt x="10801" y="0"/>
                </a:cubicBezTo>
                <a:cubicBezTo>
                  <a:pt x="11855" y="0"/>
                  <a:pt x="12878" y="205"/>
                  <a:pt x="13869" y="624"/>
                </a:cubicBezTo>
                <a:cubicBezTo>
                  <a:pt x="14863" y="1039"/>
                  <a:pt x="15805" y="1646"/>
                  <a:pt x="16701" y="2443"/>
                </a:cubicBezTo>
                <a:cubicBezTo>
                  <a:pt x="17594" y="3244"/>
                  <a:pt x="18433" y="4222"/>
                  <a:pt x="19216" y="5383"/>
                </a:cubicBezTo>
                <a:cubicBezTo>
                  <a:pt x="20002" y="6544"/>
                  <a:pt x="20706" y="7863"/>
                  <a:pt x="21333" y="9359"/>
                </a:cubicBezTo>
                <a:moveTo>
                  <a:pt x="10801" y="18906"/>
                </a:moveTo>
                <a:cubicBezTo>
                  <a:pt x="11731" y="18906"/>
                  <a:pt x="12624" y="18715"/>
                  <a:pt x="13478" y="18325"/>
                </a:cubicBezTo>
                <a:cubicBezTo>
                  <a:pt x="14332" y="17939"/>
                  <a:pt x="15142" y="17399"/>
                  <a:pt x="15908" y="16708"/>
                </a:cubicBezTo>
                <a:cubicBezTo>
                  <a:pt x="16674" y="16014"/>
                  <a:pt x="17383" y="15165"/>
                  <a:pt x="18039" y="14155"/>
                </a:cubicBezTo>
                <a:cubicBezTo>
                  <a:pt x="18697" y="13148"/>
                  <a:pt x="19282" y="12027"/>
                  <a:pt x="19798" y="10796"/>
                </a:cubicBezTo>
                <a:cubicBezTo>
                  <a:pt x="19172" y="9282"/>
                  <a:pt x="18440" y="7955"/>
                  <a:pt x="17601" y="6812"/>
                </a:cubicBezTo>
                <a:cubicBezTo>
                  <a:pt x="16762" y="5670"/>
                  <a:pt x="15839" y="4751"/>
                  <a:pt x="14831" y="4060"/>
                </a:cubicBezTo>
                <a:cubicBezTo>
                  <a:pt x="15230" y="4751"/>
                  <a:pt x="15538" y="5534"/>
                  <a:pt x="15761" y="6401"/>
                </a:cubicBezTo>
                <a:cubicBezTo>
                  <a:pt x="15984" y="7264"/>
                  <a:pt x="16096" y="8205"/>
                  <a:pt x="16096" y="9216"/>
                </a:cubicBezTo>
                <a:cubicBezTo>
                  <a:pt x="16096" y="10340"/>
                  <a:pt x="15957" y="11387"/>
                  <a:pt x="15680" y="12361"/>
                </a:cubicBezTo>
                <a:cubicBezTo>
                  <a:pt x="15404" y="13339"/>
                  <a:pt x="15017" y="14195"/>
                  <a:pt x="14520" y="14941"/>
                </a:cubicBezTo>
                <a:cubicBezTo>
                  <a:pt x="14023" y="15683"/>
                  <a:pt x="13448" y="16271"/>
                  <a:pt x="12793" y="16690"/>
                </a:cubicBezTo>
                <a:cubicBezTo>
                  <a:pt x="12137" y="17113"/>
                  <a:pt x="11437" y="17326"/>
                  <a:pt x="10696" y="17326"/>
                </a:cubicBezTo>
                <a:cubicBezTo>
                  <a:pt x="9944" y="17326"/>
                  <a:pt x="9247" y="17113"/>
                  <a:pt x="8598" y="16690"/>
                </a:cubicBezTo>
                <a:cubicBezTo>
                  <a:pt x="7950" y="16271"/>
                  <a:pt x="7380" y="15683"/>
                  <a:pt x="6883" y="14941"/>
                </a:cubicBezTo>
                <a:cubicBezTo>
                  <a:pt x="6386" y="14195"/>
                  <a:pt x="6000" y="13339"/>
                  <a:pt x="5723" y="12361"/>
                </a:cubicBezTo>
                <a:cubicBezTo>
                  <a:pt x="5444" y="11387"/>
                  <a:pt x="5307" y="10340"/>
                  <a:pt x="5307" y="9216"/>
                </a:cubicBezTo>
                <a:cubicBezTo>
                  <a:pt x="5307" y="8301"/>
                  <a:pt x="5405" y="7426"/>
                  <a:pt x="5606" y="6603"/>
                </a:cubicBezTo>
                <a:cubicBezTo>
                  <a:pt x="5804" y="5776"/>
                  <a:pt x="6071" y="5023"/>
                  <a:pt x="6408" y="4339"/>
                </a:cubicBezTo>
                <a:cubicBezTo>
                  <a:pt x="5496" y="5034"/>
                  <a:pt x="4644" y="5927"/>
                  <a:pt x="3861" y="7026"/>
                </a:cubicBezTo>
                <a:cubicBezTo>
                  <a:pt x="3075" y="8121"/>
                  <a:pt x="2390" y="9381"/>
                  <a:pt x="1803" y="10796"/>
                </a:cubicBezTo>
                <a:cubicBezTo>
                  <a:pt x="2319" y="12016"/>
                  <a:pt x="2902" y="13133"/>
                  <a:pt x="3555" y="14147"/>
                </a:cubicBezTo>
                <a:cubicBezTo>
                  <a:pt x="4208" y="15165"/>
                  <a:pt x="4918" y="16014"/>
                  <a:pt x="5689" y="16708"/>
                </a:cubicBezTo>
                <a:cubicBezTo>
                  <a:pt x="6457" y="17399"/>
                  <a:pt x="7270" y="17940"/>
                  <a:pt x="8124" y="18325"/>
                </a:cubicBezTo>
                <a:cubicBezTo>
                  <a:pt x="8980" y="18719"/>
                  <a:pt x="9871" y="18906"/>
                  <a:pt x="10801" y="18906"/>
                </a:cubicBezTo>
                <a:moveTo>
                  <a:pt x="10695" y="3953"/>
                </a:moveTo>
                <a:cubicBezTo>
                  <a:pt x="10218" y="3953"/>
                  <a:pt x="9763" y="4089"/>
                  <a:pt x="9330" y="4365"/>
                </a:cubicBezTo>
                <a:cubicBezTo>
                  <a:pt x="8897" y="4644"/>
                  <a:pt x="8525" y="5015"/>
                  <a:pt x="8217" y="5486"/>
                </a:cubicBezTo>
                <a:cubicBezTo>
                  <a:pt x="7908" y="5953"/>
                  <a:pt x="7661" y="6511"/>
                  <a:pt x="7475" y="7165"/>
                </a:cubicBezTo>
                <a:cubicBezTo>
                  <a:pt x="7287" y="7816"/>
                  <a:pt x="7191" y="8495"/>
                  <a:pt x="7191" y="9216"/>
                </a:cubicBezTo>
                <a:cubicBezTo>
                  <a:pt x="7191" y="9484"/>
                  <a:pt x="7257" y="9715"/>
                  <a:pt x="7385" y="9918"/>
                </a:cubicBezTo>
                <a:cubicBezTo>
                  <a:pt x="7514" y="10120"/>
                  <a:pt x="7678" y="10215"/>
                  <a:pt x="7872" y="10215"/>
                </a:cubicBezTo>
                <a:cubicBezTo>
                  <a:pt x="8067" y="10215"/>
                  <a:pt x="8226" y="10116"/>
                  <a:pt x="8351" y="9910"/>
                </a:cubicBezTo>
                <a:cubicBezTo>
                  <a:pt x="8478" y="9701"/>
                  <a:pt x="8540" y="9473"/>
                  <a:pt x="8540" y="9216"/>
                </a:cubicBezTo>
                <a:cubicBezTo>
                  <a:pt x="8540" y="8301"/>
                  <a:pt x="8750" y="7533"/>
                  <a:pt x="9166" y="6912"/>
                </a:cubicBezTo>
                <a:cubicBezTo>
                  <a:pt x="9585" y="6287"/>
                  <a:pt x="10094" y="5978"/>
                  <a:pt x="10695" y="5978"/>
                </a:cubicBezTo>
                <a:cubicBezTo>
                  <a:pt x="10891" y="5978"/>
                  <a:pt x="11053" y="5872"/>
                  <a:pt x="11182" y="5670"/>
                </a:cubicBezTo>
                <a:cubicBezTo>
                  <a:pt x="11310" y="5464"/>
                  <a:pt x="11376" y="5229"/>
                  <a:pt x="11376" y="4957"/>
                </a:cubicBezTo>
                <a:cubicBezTo>
                  <a:pt x="11376" y="4663"/>
                  <a:pt x="11310" y="4424"/>
                  <a:pt x="11182" y="4233"/>
                </a:cubicBezTo>
                <a:cubicBezTo>
                  <a:pt x="11053" y="4045"/>
                  <a:pt x="10891" y="3953"/>
                  <a:pt x="10695" y="3953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38100" tIns="38100" rIns="38100" bIns="38100" anchor="ctr"/>
          <a:lstStyle/>
          <a:p>
            <a:endParaRPr lang="ko-KR" altLang="en-US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E3579EBD-4E75-4930-8975-140A1C36044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455311">
            <a:off x="4376132" y="5682520"/>
            <a:ext cx="371615" cy="435595"/>
          </a:xfrm>
          <a:prstGeom prst="rect">
            <a:avLst/>
          </a:prstGeom>
        </p:spPr>
      </p:pic>
      <p:sp>
        <p:nvSpPr>
          <p:cNvPr id="42" name="슬라이드 번호 개체 틀 4">
            <a:extLst>
              <a:ext uri="{FF2B5EF4-FFF2-40B4-BE49-F238E27FC236}">
                <a16:creationId xmlns:a16="http://schemas.microsoft.com/office/drawing/2014/main" id="{868C45CF-852B-4043-8461-FE1C6BC5D0B9}"/>
              </a:ext>
            </a:extLst>
          </p:cNvPr>
          <p:cNvSpPr txBox="1">
            <a:spLocks/>
          </p:cNvSpPr>
          <p:nvPr/>
        </p:nvSpPr>
        <p:spPr>
          <a:xfrm>
            <a:off x="4724400" y="648887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5169C2E4-B7F8-4645-B487-2B4DF5F7574C}" type="slidenum">
              <a:rPr lang="ko-KR" altLang="en-US" smtClean="0">
                <a:solidFill>
                  <a:schemeClr val="tx1"/>
                </a:solidFill>
              </a:rPr>
              <a:pPr algn="ctr"/>
              <a:t>6</a:t>
            </a:fld>
            <a:endParaRPr lang="ko-KR" altLang="en-US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>
            <a:extLst>
              <a:ext uri="{FF2B5EF4-FFF2-40B4-BE49-F238E27FC236}">
                <a16:creationId xmlns:a16="http://schemas.microsoft.com/office/drawing/2014/main" id="{CEEE5FC2-7178-46C7-9618-9103C9EAA358}"/>
              </a:ext>
            </a:extLst>
          </p:cNvPr>
          <p:cNvSpPr/>
          <p:nvPr/>
        </p:nvSpPr>
        <p:spPr>
          <a:xfrm>
            <a:off x="834335" y="2354130"/>
            <a:ext cx="4939999" cy="116480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b="1" i="0" dirty="0">
                <a:solidFill>
                  <a:schemeClr val="tx1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</a:t>
            </a:r>
            <a:endParaRPr lang="ko-KR" altLang="en-US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CAA48AF-0571-47DF-95FE-6715B4C0B423}"/>
              </a:ext>
            </a:extLst>
          </p:cNvPr>
          <p:cNvSpPr txBox="1"/>
          <p:nvPr/>
        </p:nvSpPr>
        <p:spPr>
          <a:xfrm>
            <a:off x="449463" y="496714"/>
            <a:ext cx="379827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>
                <a:solidFill>
                  <a:srgbClr val="262626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데이터 전 처리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D4E12842-4B18-46BB-B5B4-577D62951126}"/>
              </a:ext>
            </a:extLst>
          </p:cNvPr>
          <p:cNvSpPr/>
          <p:nvPr/>
        </p:nvSpPr>
        <p:spPr>
          <a:xfrm>
            <a:off x="1" y="450548"/>
            <a:ext cx="347472" cy="64633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74D3B8-1244-47C6-9803-78780AD50AFF}"/>
              </a:ext>
            </a:extLst>
          </p:cNvPr>
          <p:cNvSpPr txBox="1"/>
          <p:nvPr/>
        </p:nvSpPr>
        <p:spPr>
          <a:xfrm>
            <a:off x="521462" y="1471247"/>
            <a:ext cx="3798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C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상품명 범주화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5D247BE-CD00-4CA2-90CF-9DE7CAC40330}"/>
              </a:ext>
            </a:extLst>
          </p:cNvPr>
          <p:cNvSpPr/>
          <p:nvPr/>
        </p:nvSpPr>
        <p:spPr>
          <a:xfrm>
            <a:off x="449462" y="1511913"/>
            <a:ext cx="72000" cy="288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C00000"/>
              </a:solidFill>
            </a:endParaRPr>
          </a:p>
        </p:txBody>
      </p: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A724FA72-9B32-4A79-B438-1D3FD82B1D6F}"/>
              </a:ext>
            </a:extLst>
          </p:cNvPr>
          <p:cNvGrpSpPr/>
          <p:nvPr/>
        </p:nvGrpSpPr>
        <p:grpSpPr>
          <a:xfrm>
            <a:off x="11127299" y="6421779"/>
            <a:ext cx="3468624" cy="411617"/>
            <a:chOff x="3268760" y="734508"/>
            <a:chExt cx="3468624" cy="411617"/>
          </a:xfrm>
        </p:grpSpPr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4E183525-7055-413B-8DDB-A8D8135021D1}"/>
                </a:ext>
              </a:extLst>
            </p:cNvPr>
            <p:cNvSpPr txBox="1"/>
            <p:nvPr/>
          </p:nvSpPr>
          <p:spPr>
            <a:xfrm>
              <a:off x="3268760" y="822960"/>
              <a:ext cx="3468624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>
                  <a:solidFill>
                    <a:srgbClr val="FF0000"/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NS</a:t>
              </a:r>
              <a:r>
                <a:rPr lang="en-US" altLang="ko-KR" sz="15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 Shop</a:t>
              </a:r>
              <a:endParaRPr lang="ko-KR" altLang="en-US" sz="15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94AFF097-36EA-423C-B5E2-999F0828FEBE}"/>
                </a:ext>
              </a:extLst>
            </p:cNvPr>
            <p:cNvSpPr txBox="1"/>
            <p:nvPr/>
          </p:nvSpPr>
          <p:spPr>
            <a:xfrm>
              <a:off x="4005316" y="734508"/>
              <a:ext cx="984504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+</a:t>
              </a:r>
              <a:endParaRPr lang="ko-KR" altLang="en-US" sz="15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90F7E2F9-AC7C-4DA5-822B-0441EB30AB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292583" y="3392488"/>
            <a:ext cx="1656610" cy="304142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E699559-6161-4994-9028-D76CD2E67935}"/>
              </a:ext>
            </a:extLst>
          </p:cNvPr>
          <p:cNvSpPr txBox="1"/>
          <p:nvPr/>
        </p:nvSpPr>
        <p:spPr>
          <a:xfrm>
            <a:off x="888843" y="2328730"/>
            <a:ext cx="4837043" cy="11648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1. </a:t>
            </a:r>
            <a:r>
              <a:rPr lang="ko-KR" altLang="en-US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상품명 텍스트를 공백을 기준으로 나눔</a:t>
            </a:r>
            <a:endParaRPr lang="en-US" altLang="ko-KR" sz="16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2. </a:t>
            </a:r>
            <a:r>
              <a:rPr lang="ko-KR" altLang="en-US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단어 빈도가 많은 것을 </a:t>
            </a:r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1</a:t>
            </a:r>
            <a:r>
              <a:rPr lang="ko-KR" altLang="en-US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번으로 하여 넘버링</a:t>
            </a:r>
            <a:endParaRPr lang="en-US" altLang="ko-KR" sz="16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3. </a:t>
            </a:r>
            <a:r>
              <a:rPr lang="ko-KR" altLang="en-US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범주화 된 </a:t>
            </a:r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New</a:t>
            </a:r>
            <a:r>
              <a:rPr lang="ko-KR" altLang="en-US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상품명 생성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A13D837-010C-4D0B-95F1-C7F4725C3476}"/>
              </a:ext>
            </a:extLst>
          </p:cNvPr>
          <p:cNvSpPr txBox="1"/>
          <p:nvPr/>
        </p:nvSpPr>
        <p:spPr>
          <a:xfrm>
            <a:off x="764194" y="2016680"/>
            <a:ext cx="52575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- 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과정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BCCD33C4-0CA3-4A55-8BD6-AFB6E608F4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15" b="89802" l="9627" r="89980">
                        <a14:foregroundMark x1="9627" y1="58924" x2="9627" y2="589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9863029" flipV="1">
            <a:off x="6415188" y="4716869"/>
            <a:ext cx="558204" cy="39266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F7B29A0-7D72-4D7C-9662-E3E3FADB434A}"/>
              </a:ext>
            </a:extLst>
          </p:cNvPr>
          <p:cNvSpPr txBox="1"/>
          <p:nvPr/>
        </p:nvSpPr>
        <p:spPr>
          <a:xfrm>
            <a:off x="7377176" y="2953646"/>
            <a:ext cx="1558655" cy="4261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&lt; New </a:t>
            </a:r>
            <a:r>
              <a:rPr lang="ko-KR" altLang="en-US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상품명 </a:t>
            </a:r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&gt;</a:t>
            </a:r>
            <a:endParaRPr lang="ko-KR" altLang="en-US" sz="16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DE0D29D7-1E4F-4D0E-8FDD-B9E585585A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53322" y="4267650"/>
            <a:ext cx="4142678" cy="155257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DEDA887-6BF8-4C3B-B9A1-D267A5DEC1C7}"/>
              </a:ext>
            </a:extLst>
          </p:cNvPr>
          <p:cNvSpPr txBox="1"/>
          <p:nvPr/>
        </p:nvSpPr>
        <p:spPr>
          <a:xfrm>
            <a:off x="2941031" y="3738031"/>
            <a:ext cx="2173446" cy="4261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&lt; </a:t>
            </a:r>
            <a:r>
              <a:rPr lang="ko-KR" altLang="en-US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전 처리 전 상품명 </a:t>
            </a:r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&gt;</a:t>
            </a:r>
            <a:endParaRPr lang="ko-KR" altLang="en-US" sz="16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25" name="슬라이드 번호 개체 틀 4">
            <a:extLst>
              <a:ext uri="{FF2B5EF4-FFF2-40B4-BE49-F238E27FC236}">
                <a16:creationId xmlns:a16="http://schemas.microsoft.com/office/drawing/2014/main" id="{0B3E6CB8-D759-4059-82CD-DD9006CA32D8}"/>
              </a:ext>
            </a:extLst>
          </p:cNvPr>
          <p:cNvSpPr txBox="1">
            <a:spLocks/>
          </p:cNvSpPr>
          <p:nvPr/>
        </p:nvSpPr>
        <p:spPr>
          <a:xfrm>
            <a:off x="4724400" y="648887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5169C2E4-B7F8-4645-B487-2B4DF5F7574C}" type="slidenum">
              <a:rPr lang="ko-KR" altLang="en-US" smtClean="0">
                <a:solidFill>
                  <a:schemeClr val="tx1"/>
                </a:solidFill>
              </a:rPr>
              <a:pPr algn="ctr"/>
              <a:t>7</a:t>
            </a:fld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63356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29A06F8-D18D-4D99-847C-4A633DB86A4F}"/>
              </a:ext>
            </a:extLst>
          </p:cNvPr>
          <p:cNvSpPr txBox="1"/>
          <p:nvPr/>
        </p:nvSpPr>
        <p:spPr>
          <a:xfrm>
            <a:off x="449463" y="496714"/>
            <a:ext cx="379827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>
                <a:solidFill>
                  <a:srgbClr val="262626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데이터 전 처리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F793267-3906-49C2-94C6-8C9439808AB5}"/>
              </a:ext>
            </a:extLst>
          </p:cNvPr>
          <p:cNvSpPr/>
          <p:nvPr/>
        </p:nvSpPr>
        <p:spPr>
          <a:xfrm>
            <a:off x="1" y="450548"/>
            <a:ext cx="347472" cy="64633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78F465A-74A3-43FE-A275-708DE0210430}"/>
              </a:ext>
            </a:extLst>
          </p:cNvPr>
          <p:cNvSpPr txBox="1"/>
          <p:nvPr/>
        </p:nvSpPr>
        <p:spPr>
          <a:xfrm>
            <a:off x="521463" y="1499285"/>
            <a:ext cx="3798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C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전 처리 완료 데이터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1F22588-7763-4C07-A1D0-81565F415C22}"/>
              </a:ext>
            </a:extLst>
          </p:cNvPr>
          <p:cNvSpPr/>
          <p:nvPr/>
        </p:nvSpPr>
        <p:spPr>
          <a:xfrm>
            <a:off x="449463" y="1539951"/>
            <a:ext cx="72000" cy="288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C0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94C742-A749-4511-8B59-C368191A472B}"/>
              </a:ext>
            </a:extLst>
          </p:cNvPr>
          <p:cNvSpPr txBox="1"/>
          <p:nvPr/>
        </p:nvSpPr>
        <p:spPr>
          <a:xfrm>
            <a:off x="5701594" y="1589166"/>
            <a:ext cx="61887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* 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총 데이터를 </a:t>
            </a: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6:4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의 비율로 나눠 </a:t>
            </a: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Train data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와 </a:t>
            </a: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Test data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를 생성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B3A7E2C0-18DD-4C38-BDB9-C268F8177401}"/>
              </a:ext>
            </a:extLst>
          </p:cNvPr>
          <p:cNvGrpSpPr/>
          <p:nvPr/>
        </p:nvGrpSpPr>
        <p:grpSpPr>
          <a:xfrm>
            <a:off x="11127299" y="6421779"/>
            <a:ext cx="3468624" cy="411617"/>
            <a:chOff x="3268760" y="734508"/>
            <a:chExt cx="3468624" cy="41161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A48EE67-93E0-45D4-9E67-4410F4549397}"/>
                </a:ext>
              </a:extLst>
            </p:cNvPr>
            <p:cNvSpPr txBox="1"/>
            <p:nvPr/>
          </p:nvSpPr>
          <p:spPr>
            <a:xfrm>
              <a:off x="3268760" y="822960"/>
              <a:ext cx="3468624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>
                  <a:solidFill>
                    <a:srgbClr val="FF0000"/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NS</a:t>
              </a:r>
              <a:r>
                <a:rPr lang="en-US" altLang="ko-KR" sz="15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 Shop</a:t>
              </a:r>
              <a:endParaRPr lang="ko-KR" altLang="en-US" sz="15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F5A2D9C-A54F-4E9C-85C0-059EEDC4AF95}"/>
                </a:ext>
              </a:extLst>
            </p:cNvPr>
            <p:cNvSpPr txBox="1"/>
            <p:nvPr/>
          </p:nvSpPr>
          <p:spPr>
            <a:xfrm>
              <a:off x="4005316" y="734508"/>
              <a:ext cx="984504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+</a:t>
              </a:r>
              <a:endParaRPr lang="ko-KR" altLang="en-US" sz="15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</p:grpSp>
      <p:pic>
        <p:nvPicPr>
          <p:cNvPr id="8" name="그림 7">
            <a:extLst>
              <a:ext uri="{FF2B5EF4-FFF2-40B4-BE49-F238E27FC236}">
                <a16:creationId xmlns:a16="http://schemas.microsoft.com/office/drawing/2014/main" id="{D4F01654-05BA-47D0-B36D-1F37F0629F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463" y="2002724"/>
            <a:ext cx="11171717" cy="4284947"/>
          </a:xfrm>
          <a:prstGeom prst="rect">
            <a:avLst/>
          </a:prstGeom>
        </p:spPr>
      </p:pic>
      <p:sp>
        <p:nvSpPr>
          <p:cNvPr id="16" name="슬라이드 번호 개체 틀 4">
            <a:extLst>
              <a:ext uri="{FF2B5EF4-FFF2-40B4-BE49-F238E27FC236}">
                <a16:creationId xmlns:a16="http://schemas.microsoft.com/office/drawing/2014/main" id="{6FA4C536-40A6-4558-AF27-D5DA998BB093}"/>
              </a:ext>
            </a:extLst>
          </p:cNvPr>
          <p:cNvSpPr txBox="1">
            <a:spLocks/>
          </p:cNvSpPr>
          <p:nvPr/>
        </p:nvSpPr>
        <p:spPr>
          <a:xfrm>
            <a:off x="4724400" y="648887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5169C2E4-B7F8-4645-B487-2B4DF5F7574C}" type="slidenum">
              <a:rPr lang="ko-KR" altLang="en-US" smtClean="0">
                <a:solidFill>
                  <a:schemeClr val="tx1"/>
                </a:solidFill>
              </a:rPr>
              <a:pPr algn="ctr"/>
              <a:t>8</a:t>
            </a:fld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24611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29A06F8-D18D-4D99-847C-4A633DB86A4F}"/>
              </a:ext>
            </a:extLst>
          </p:cNvPr>
          <p:cNvSpPr txBox="1"/>
          <p:nvPr/>
        </p:nvSpPr>
        <p:spPr>
          <a:xfrm>
            <a:off x="449463" y="496714"/>
            <a:ext cx="379827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>
                <a:solidFill>
                  <a:srgbClr val="262626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데이터 전 처리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F793267-3906-49C2-94C6-8C9439808AB5}"/>
              </a:ext>
            </a:extLst>
          </p:cNvPr>
          <p:cNvSpPr/>
          <p:nvPr/>
        </p:nvSpPr>
        <p:spPr>
          <a:xfrm>
            <a:off x="1" y="450548"/>
            <a:ext cx="347472" cy="64633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78F465A-74A3-43FE-A275-708DE0210430}"/>
              </a:ext>
            </a:extLst>
          </p:cNvPr>
          <p:cNvSpPr txBox="1"/>
          <p:nvPr/>
        </p:nvSpPr>
        <p:spPr>
          <a:xfrm>
            <a:off x="521463" y="1314619"/>
            <a:ext cx="3798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C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전 처리 완료 데이터</a:t>
            </a:r>
            <a:r>
              <a:rPr lang="en-US" altLang="ko-KR" dirty="0">
                <a:solidFill>
                  <a:srgbClr val="C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_</a:t>
            </a:r>
            <a:r>
              <a:rPr lang="ko-KR" altLang="en-US" dirty="0">
                <a:solidFill>
                  <a:srgbClr val="C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데이터 설명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1F22588-7763-4C07-A1D0-81565F415C22}"/>
              </a:ext>
            </a:extLst>
          </p:cNvPr>
          <p:cNvSpPr/>
          <p:nvPr/>
        </p:nvSpPr>
        <p:spPr>
          <a:xfrm>
            <a:off x="449463" y="1355285"/>
            <a:ext cx="72000" cy="288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C00000"/>
              </a:solidFill>
            </a:endParaRPr>
          </a:p>
        </p:txBody>
      </p:sp>
      <p:graphicFrame>
        <p:nvGraphicFramePr>
          <p:cNvPr id="6" name="표 6">
            <a:extLst>
              <a:ext uri="{FF2B5EF4-FFF2-40B4-BE49-F238E27FC236}">
                <a16:creationId xmlns:a16="http://schemas.microsoft.com/office/drawing/2014/main" id="{1D57D86B-853A-40B6-9293-A85CD9C0C6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4261812"/>
              </p:ext>
            </p:extLst>
          </p:nvPr>
        </p:nvGraphicFramePr>
        <p:xfrm>
          <a:off x="640732" y="1903913"/>
          <a:ext cx="10173041" cy="4690332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756610">
                  <a:extLst>
                    <a:ext uri="{9D8B030D-6E8A-4147-A177-3AD203B41FA5}">
                      <a16:colId xmlns:a16="http://schemas.microsoft.com/office/drawing/2014/main" val="3060496875"/>
                    </a:ext>
                  </a:extLst>
                </a:gridCol>
                <a:gridCol w="918173">
                  <a:extLst>
                    <a:ext uri="{9D8B030D-6E8A-4147-A177-3AD203B41FA5}">
                      <a16:colId xmlns:a16="http://schemas.microsoft.com/office/drawing/2014/main" val="29555240"/>
                    </a:ext>
                  </a:extLst>
                </a:gridCol>
                <a:gridCol w="7498258">
                  <a:extLst>
                    <a:ext uri="{9D8B030D-6E8A-4147-A177-3AD203B41FA5}">
                      <a16:colId xmlns:a16="http://schemas.microsoft.com/office/drawing/2014/main" val="3495857214"/>
                    </a:ext>
                  </a:extLst>
                </a:gridCol>
              </a:tblGrid>
              <a:tr h="24289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1" dirty="0"/>
                        <a:t>변수이름</a:t>
                      </a:r>
                      <a:endParaRPr lang="ko-KR" altLang="en-US" sz="1300" b="1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marT="31227" marB="31227">
                    <a:solidFill>
                      <a:srgbClr val="26262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1" dirty="0"/>
                        <a:t>변수 타입</a:t>
                      </a:r>
                      <a:endParaRPr lang="ko-KR" altLang="en-US" sz="1300" b="1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marT="31227" marB="31227">
                    <a:solidFill>
                      <a:srgbClr val="26262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1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변수 설명</a:t>
                      </a:r>
                    </a:p>
                  </a:txBody>
                  <a:tcPr marT="31227" marB="31227">
                    <a:solidFill>
                      <a:srgbClr val="26262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0924763"/>
                  </a:ext>
                </a:extLst>
              </a:tr>
              <a:tr h="24289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노출</a:t>
                      </a:r>
                      <a:r>
                        <a:rPr lang="en-US" altLang="ko-KR" sz="1300" dirty="0"/>
                        <a:t>(</a:t>
                      </a:r>
                      <a:r>
                        <a:rPr lang="ko-KR" altLang="en-US" sz="1300" dirty="0"/>
                        <a:t>분</a:t>
                      </a:r>
                      <a:r>
                        <a:rPr lang="en-US" altLang="ko-KR" sz="1300" dirty="0"/>
                        <a:t>)</a:t>
                      </a:r>
                      <a:endParaRPr lang="ko-KR" altLang="en-US" sz="1300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marT="31227" marB="31227"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범주형</a:t>
                      </a:r>
                      <a:endParaRPr lang="ko-KR" altLang="en-US" sz="1300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marT="31227" marB="31227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0~10</a:t>
                      </a:r>
                      <a:r>
                        <a:rPr lang="ko-KR" altLang="en-US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분</a:t>
                      </a:r>
                      <a:r>
                        <a:rPr lang="en-US" altLang="ko-KR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: 10</a:t>
                      </a:r>
                      <a:r>
                        <a:rPr lang="ko-KR" altLang="en-US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분</a:t>
                      </a:r>
                      <a:r>
                        <a:rPr lang="en-US" altLang="ko-KR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, 11~20</a:t>
                      </a:r>
                      <a:r>
                        <a:rPr lang="ko-KR" altLang="en-US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분</a:t>
                      </a:r>
                      <a:r>
                        <a:rPr lang="en-US" altLang="ko-KR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: 20</a:t>
                      </a:r>
                      <a:r>
                        <a:rPr lang="ko-KR" altLang="en-US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분</a:t>
                      </a:r>
                      <a:r>
                        <a:rPr lang="en-US" altLang="ko-KR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, 21~30</a:t>
                      </a:r>
                      <a:r>
                        <a:rPr lang="ko-KR" altLang="en-US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분</a:t>
                      </a:r>
                      <a:r>
                        <a:rPr lang="en-US" altLang="ko-KR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: 30</a:t>
                      </a:r>
                      <a:r>
                        <a:rPr lang="ko-KR" altLang="en-US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분</a:t>
                      </a:r>
                      <a:r>
                        <a:rPr lang="en-US" altLang="ko-KR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, 31~40</a:t>
                      </a:r>
                      <a:r>
                        <a:rPr lang="ko-KR" altLang="en-US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분</a:t>
                      </a:r>
                      <a:r>
                        <a:rPr lang="en-US" altLang="ko-KR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: 40</a:t>
                      </a:r>
                      <a:r>
                        <a:rPr lang="ko-KR" altLang="en-US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분</a:t>
                      </a:r>
                    </a:p>
                  </a:txBody>
                  <a:tcPr marT="31227" marB="31227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948132268"/>
                  </a:ext>
                </a:extLst>
              </a:tr>
              <a:tr h="24289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 err="1"/>
                        <a:t>상품군</a:t>
                      </a:r>
                      <a:endParaRPr lang="ko-KR" altLang="en-US" sz="1300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marT="31227" marB="31227"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범주형</a:t>
                      </a:r>
                      <a:endParaRPr lang="en-US" altLang="ko-KR" sz="1300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marT="31227" marB="31227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가구</a:t>
                      </a:r>
                      <a:r>
                        <a:rPr lang="en-US" altLang="ko-KR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: 0, </a:t>
                      </a:r>
                      <a:r>
                        <a:rPr lang="ko-KR" altLang="en-US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가전</a:t>
                      </a:r>
                      <a:r>
                        <a:rPr lang="en-US" altLang="ko-KR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: 1, </a:t>
                      </a:r>
                      <a:r>
                        <a:rPr lang="ko-KR" altLang="en-US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건강기능</a:t>
                      </a:r>
                      <a:r>
                        <a:rPr lang="en-US" altLang="ko-KR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: 2, </a:t>
                      </a:r>
                      <a:r>
                        <a:rPr lang="ko-KR" altLang="en-US" sz="1300" dirty="0" err="1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농수축</a:t>
                      </a:r>
                      <a:r>
                        <a:rPr lang="en-US" altLang="ko-KR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: 3, </a:t>
                      </a:r>
                      <a:r>
                        <a:rPr lang="ko-KR" altLang="en-US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생활용품</a:t>
                      </a:r>
                      <a:r>
                        <a:rPr lang="en-US" altLang="ko-KR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: 4, </a:t>
                      </a:r>
                      <a:r>
                        <a:rPr lang="ko-KR" altLang="en-US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속옷</a:t>
                      </a:r>
                      <a:r>
                        <a:rPr lang="en-US" altLang="ko-KR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: 5, </a:t>
                      </a:r>
                      <a:r>
                        <a:rPr lang="ko-KR" altLang="en-US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의류</a:t>
                      </a:r>
                      <a:r>
                        <a:rPr lang="en-US" altLang="ko-KR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: 6, </a:t>
                      </a:r>
                      <a:r>
                        <a:rPr lang="ko-KR" altLang="en-US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이미용</a:t>
                      </a:r>
                      <a:r>
                        <a:rPr lang="en-US" altLang="ko-KR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: 7, </a:t>
                      </a:r>
                      <a:r>
                        <a:rPr lang="ko-KR" altLang="en-US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잡화</a:t>
                      </a:r>
                      <a:r>
                        <a:rPr lang="en-US" altLang="ko-KR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: 8, </a:t>
                      </a:r>
                      <a:r>
                        <a:rPr lang="ko-KR" altLang="en-US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주방</a:t>
                      </a:r>
                      <a:r>
                        <a:rPr lang="en-US" altLang="ko-KR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: 9, </a:t>
                      </a:r>
                      <a:r>
                        <a:rPr lang="ko-KR" altLang="en-US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침구</a:t>
                      </a:r>
                      <a:r>
                        <a:rPr lang="en-US" altLang="ko-KR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: 10</a:t>
                      </a:r>
                    </a:p>
                  </a:txBody>
                  <a:tcPr marT="31227" marB="31227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4024706262"/>
                  </a:ext>
                </a:extLst>
              </a:tr>
              <a:tr h="24289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판매단가</a:t>
                      </a:r>
                      <a:endParaRPr lang="ko-KR" altLang="en-US" sz="1300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marT="31227" marB="31227" anchor="ctr"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범주형</a:t>
                      </a:r>
                      <a:endParaRPr lang="ko-KR" altLang="en-US" sz="1300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marT="31227" marB="31227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판매가격을 정렬하여 그룹화한 후</a:t>
                      </a:r>
                      <a:r>
                        <a:rPr lang="en-US" altLang="ko-KR" sz="1300" dirty="0">
                          <a:solidFill>
                            <a:schemeClr val="tx1"/>
                          </a:soli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, </a:t>
                      </a:r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특정 가격대</a:t>
                      </a:r>
                      <a:r>
                        <a:rPr lang="en-US" altLang="ko-KR" sz="1300" dirty="0">
                          <a:solidFill>
                            <a:schemeClr val="tx1"/>
                          </a:soli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(8000</a:t>
                      </a:r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원</a:t>
                      </a:r>
                      <a:r>
                        <a:rPr lang="en-US" altLang="ko-KR" sz="1300" dirty="0">
                          <a:solidFill>
                            <a:schemeClr val="tx1"/>
                          </a:soli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,9000</a:t>
                      </a:r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원</a:t>
                      </a:r>
                      <a:r>
                        <a:rPr lang="en-US" altLang="ko-KR" sz="1300" dirty="0">
                          <a:solidFill>
                            <a:schemeClr val="tx1"/>
                          </a:soli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,800</a:t>
                      </a:r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원</a:t>
                      </a:r>
                      <a:r>
                        <a:rPr lang="en-US" altLang="ko-KR" sz="1300" dirty="0">
                          <a:solidFill>
                            <a:schemeClr val="tx1"/>
                          </a:soli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,900</a:t>
                      </a:r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원</a:t>
                      </a:r>
                      <a:r>
                        <a:rPr lang="en-US" altLang="ko-KR" sz="1300" dirty="0">
                          <a:solidFill>
                            <a:schemeClr val="tx1"/>
                          </a:soli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)</a:t>
                      </a:r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는 따로 그룹화</a:t>
                      </a:r>
                    </a:p>
                  </a:txBody>
                  <a:tcPr marT="31227" marB="31227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862410570"/>
                  </a:ext>
                </a:extLst>
              </a:tr>
              <a:tr h="24289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남녀</a:t>
                      </a:r>
                      <a:endParaRPr lang="en-US" altLang="ko-KR" sz="1300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marT="31227" marB="31227"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범주형</a:t>
                      </a:r>
                      <a:endParaRPr lang="ko-KR" altLang="en-US" sz="1300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marT="31227" marB="31227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의류군에서 상품명에 남성이 있으면</a:t>
                      </a:r>
                      <a:r>
                        <a:rPr lang="en-US" altLang="ko-KR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: 0, </a:t>
                      </a:r>
                      <a:r>
                        <a:rPr lang="ko-KR" altLang="en-US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상품명에 여성이 있으면</a:t>
                      </a:r>
                      <a:r>
                        <a:rPr lang="en-US" altLang="ko-KR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: 1, </a:t>
                      </a:r>
                      <a:r>
                        <a:rPr lang="ko-KR" altLang="en-US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해당 없음</a:t>
                      </a:r>
                      <a:r>
                        <a:rPr lang="en-US" altLang="ko-KR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: 2</a:t>
                      </a:r>
                      <a:endParaRPr lang="ko-KR" altLang="en-US" sz="1300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marT="31227" marB="31227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478000616"/>
                  </a:ext>
                </a:extLst>
              </a:tr>
              <a:tr h="24289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무이자</a:t>
                      </a:r>
                      <a:r>
                        <a:rPr lang="en-US" altLang="ko-KR" sz="1300" dirty="0"/>
                        <a:t>/</a:t>
                      </a:r>
                      <a:r>
                        <a:rPr lang="ko-KR" altLang="en-US" sz="1300" dirty="0"/>
                        <a:t>일시불</a:t>
                      </a:r>
                      <a:endParaRPr lang="ko-KR" altLang="en-US" sz="1300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marT="31227" marB="31227"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범주형</a:t>
                      </a:r>
                      <a:endParaRPr lang="ko-KR" altLang="en-US" sz="1300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marT="31227" marB="31227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무이자</a:t>
                      </a:r>
                      <a:r>
                        <a:rPr lang="en-US" altLang="ko-KR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: 0, </a:t>
                      </a:r>
                      <a:r>
                        <a:rPr lang="ko-KR" altLang="en-US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일시불</a:t>
                      </a:r>
                      <a:r>
                        <a:rPr lang="en-US" altLang="ko-KR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: 1, </a:t>
                      </a:r>
                      <a:r>
                        <a:rPr lang="ko-KR" altLang="en-US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해당 없음</a:t>
                      </a:r>
                      <a:r>
                        <a:rPr lang="en-US" altLang="ko-KR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: 2</a:t>
                      </a:r>
                      <a:endParaRPr lang="ko-KR" altLang="en-US" sz="1300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marT="31227" marB="31227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076032683"/>
                  </a:ext>
                </a:extLst>
              </a:tr>
              <a:tr h="24289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최저기온</a:t>
                      </a:r>
                      <a:endParaRPr lang="ko-KR" altLang="en-US" sz="1300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marT="31227" marB="31227"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연속형</a:t>
                      </a:r>
                      <a:endParaRPr lang="ko-KR" altLang="en-US" sz="1300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marT="31227" marB="31227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-8~25.3</a:t>
                      </a:r>
                      <a:endParaRPr lang="ko-KR" altLang="en-US" sz="1300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marT="31227" marB="31227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640522810"/>
                  </a:ext>
                </a:extLst>
              </a:tr>
              <a:tr h="24289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최고기온</a:t>
                      </a:r>
                      <a:endParaRPr lang="ko-KR" altLang="en-US" sz="1300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marT="31227" marB="31227"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연속형</a:t>
                      </a:r>
                      <a:endParaRPr lang="ko-KR" altLang="en-US" sz="1300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marT="31227" marB="31227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0.4~34.6	</a:t>
                      </a:r>
                      <a:endParaRPr lang="ko-KR" altLang="en-US" sz="1300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marT="31227" marB="31227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62374599"/>
                  </a:ext>
                </a:extLst>
              </a:tr>
              <a:tr h="24289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평균기온</a:t>
                      </a:r>
                      <a:endParaRPr lang="ko-KR" altLang="en-US" sz="1300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marT="31227" marB="31227"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연속형</a:t>
                      </a:r>
                      <a:endParaRPr lang="ko-KR" altLang="en-US" sz="1300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marT="31227" marB="31227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-3.8~28.8	</a:t>
                      </a:r>
                      <a:endParaRPr lang="ko-KR" altLang="en-US" sz="1300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marT="31227" marB="31227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664210143"/>
                  </a:ext>
                </a:extLst>
              </a:tr>
              <a:tr h="24289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강수량</a:t>
                      </a:r>
                      <a:endParaRPr lang="ko-KR" altLang="en-US" sz="1300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marT="31227" marB="31227"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연속형</a:t>
                      </a:r>
                      <a:endParaRPr lang="ko-KR" altLang="en-US" sz="1300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marT="31227" marB="31227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0~106.3	</a:t>
                      </a:r>
                      <a:endParaRPr lang="ko-KR" altLang="en-US" sz="1300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marT="31227" marB="31227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697501623"/>
                  </a:ext>
                </a:extLst>
              </a:tr>
              <a:tr h="24289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미세먼지 농도</a:t>
                      </a:r>
                      <a:endParaRPr lang="ko-KR" altLang="en-US" sz="1300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marT="31227" marB="31227"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연속형</a:t>
                      </a:r>
                      <a:endParaRPr lang="ko-KR" altLang="en-US" sz="1300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marT="31227" marB="31227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12~120	</a:t>
                      </a:r>
                      <a:endParaRPr lang="ko-KR" altLang="en-US" sz="1300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marT="31227" marB="31227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82390034"/>
                  </a:ext>
                </a:extLst>
              </a:tr>
              <a:tr h="24289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소비자물가지수</a:t>
                      </a:r>
                      <a:endParaRPr lang="ko-KR" altLang="en-US" sz="1300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marT="31227" marB="31227"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연속형</a:t>
                      </a:r>
                      <a:endParaRPr lang="ko-KR" altLang="en-US" sz="1300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marT="31227" marB="31227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104.24~105.46</a:t>
                      </a:r>
                      <a:endParaRPr lang="ko-KR" altLang="en-US" sz="1300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marT="31227" marB="31227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290936002"/>
                  </a:ext>
                </a:extLst>
              </a:tr>
              <a:tr h="24289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New</a:t>
                      </a:r>
                      <a:r>
                        <a:rPr lang="ko-KR" altLang="en-US" sz="1300" dirty="0"/>
                        <a:t>상품명</a:t>
                      </a:r>
                      <a:endParaRPr lang="ko-KR" altLang="en-US" sz="1300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marT="31227" marB="31227"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범주형</a:t>
                      </a:r>
                      <a:endParaRPr lang="ko-KR" altLang="en-US" sz="1300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marT="31227" marB="31227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0~119 </a:t>
                      </a:r>
                      <a:r>
                        <a:rPr lang="ko-KR" altLang="en-US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텍스트를 공백을 기준으로 나눠 워드 클라우드로 만든 후</a:t>
                      </a:r>
                      <a:r>
                        <a:rPr lang="en-US" altLang="ko-KR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, </a:t>
                      </a:r>
                      <a:r>
                        <a:rPr lang="ko-KR" altLang="en-US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자주 쓰이는 단어 넘버링</a:t>
                      </a:r>
                    </a:p>
                  </a:txBody>
                  <a:tcPr marT="31227" marB="31227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699485910"/>
                  </a:ext>
                </a:extLst>
              </a:tr>
              <a:tr h="24289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공휴일 여부</a:t>
                      </a:r>
                      <a:endParaRPr lang="ko-KR" altLang="en-US" sz="1300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marT="31227" marB="31227"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범주형</a:t>
                      </a:r>
                      <a:endParaRPr lang="ko-KR" altLang="en-US" sz="1300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marT="31227" marB="31227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공휴일</a:t>
                      </a:r>
                      <a:r>
                        <a:rPr lang="en-US" altLang="ko-KR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: 1, </a:t>
                      </a:r>
                      <a:r>
                        <a:rPr lang="ko-KR" altLang="en-US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공휴일 아님</a:t>
                      </a:r>
                      <a:r>
                        <a:rPr lang="en-US" altLang="ko-KR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: 0</a:t>
                      </a:r>
                      <a:endParaRPr lang="ko-KR" altLang="en-US" sz="1300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marT="31227" marB="31227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370684865"/>
                  </a:ext>
                </a:extLst>
              </a:tr>
              <a:tr h="24289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휴일 여부</a:t>
                      </a:r>
                      <a:endParaRPr lang="ko-KR" altLang="en-US" sz="1300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marT="31227" marB="31227"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범주형</a:t>
                      </a:r>
                      <a:endParaRPr lang="ko-KR" altLang="en-US" sz="1300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marT="31227" marB="31227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휴일</a:t>
                      </a:r>
                      <a:r>
                        <a:rPr lang="en-US" altLang="ko-KR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: 1, </a:t>
                      </a:r>
                      <a:r>
                        <a:rPr lang="ko-KR" altLang="en-US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휴일 아님</a:t>
                      </a:r>
                      <a:r>
                        <a:rPr lang="en-US" altLang="ko-KR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: 0</a:t>
                      </a:r>
                      <a:endParaRPr lang="ko-KR" altLang="en-US" sz="1300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marT="31227" marB="31227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160252609"/>
                  </a:ext>
                </a:extLst>
              </a:tr>
              <a:tr h="24289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일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분</a:t>
                      </a:r>
                      <a:endParaRPr lang="ko-KR" altLang="en-US" sz="1300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marT="31227" marB="31227"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연속형</a:t>
                      </a:r>
                      <a:endParaRPr lang="ko-KR" altLang="en-US" sz="1300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marT="31227" marB="31227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300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marT="31227" marB="31227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784395853"/>
                  </a:ext>
                </a:extLst>
              </a:tr>
              <a:tr h="24289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요일</a:t>
                      </a:r>
                      <a:r>
                        <a:rPr lang="en-US" altLang="ko-KR" sz="1300" dirty="0"/>
                        <a:t>,</a:t>
                      </a:r>
                      <a:r>
                        <a:rPr lang="ko-KR" altLang="en-US" sz="1300" dirty="0"/>
                        <a:t>월</a:t>
                      </a:r>
                      <a:r>
                        <a:rPr lang="en-US" altLang="ko-KR" sz="1300" dirty="0"/>
                        <a:t>,</a:t>
                      </a:r>
                      <a:r>
                        <a:rPr lang="ko-KR" altLang="en-US" sz="1300" dirty="0"/>
                        <a:t>시간</a:t>
                      </a:r>
                      <a:endParaRPr lang="ko-KR" altLang="en-US" sz="1300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marT="31227" marB="31227"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범주형</a:t>
                      </a:r>
                      <a:endParaRPr lang="ko-KR" altLang="en-US" sz="1300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marT="31227" marB="31227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300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marT="31227" marB="31227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232929467"/>
                  </a:ext>
                </a:extLst>
              </a:tr>
              <a:tr h="24289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취급 액</a:t>
                      </a:r>
                    </a:p>
                  </a:txBody>
                  <a:tcPr marT="31227" marB="31227"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연속형</a:t>
                      </a:r>
                    </a:p>
                  </a:txBody>
                  <a:tcPr marT="31227" marB="31227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300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marT="31227" marB="31227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68313068"/>
                  </a:ext>
                </a:extLst>
              </a:tr>
            </a:tbl>
          </a:graphicData>
        </a:graphic>
      </p:graphicFrame>
      <p:grpSp>
        <p:nvGrpSpPr>
          <p:cNvPr id="10" name="그룹 9">
            <a:extLst>
              <a:ext uri="{FF2B5EF4-FFF2-40B4-BE49-F238E27FC236}">
                <a16:creationId xmlns:a16="http://schemas.microsoft.com/office/drawing/2014/main" id="{6144229B-BFCA-4B32-B885-96B3478FCC55}"/>
              </a:ext>
            </a:extLst>
          </p:cNvPr>
          <p:cNvGrpSpPr/>
          <p:nvPr/>
        </p:nvGrpSpPr>
        <p:grpSpPr>
          <a:xfrm>
            <a:off x="11127299" y="6421779"/>
            <a:ext cx="3468624" cy="411617"/>
            <a:chOff x="3268760" y="734508"/>
            <a:chExt cx="3468624" cy="41161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B02B558-056E-4818-BD24-14FDEE23BE4B}"/>
                </a:ext>
              </a:extLst>
            </p:cNvPr>
            <p:cNvSpPr txBox="1"/>
            <p:nvPr/>
          </p:nvSpPr>
          <p:spPr>
            <a:xfrm>
              <a:off x="3268760" y="822960"/>
              <a:ext cx="3468624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>
                  <a:solidFill>
                    <a:srgbClr val="FF0000"/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NS</a:t>
              </a:r>
              <a:r>
                <a:rPr lang="en-US" altLang="ko-KR" sz="15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 Shop</a:t>
              </a:r>
              <a:endParaRPr lang="ko-KR" altLang="en-US" sz="15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ABCB031-1CEB-4323-B572-EA780698849E}"/>
                </a:ext>
              </a:extLst>
            </p:cNvPr>
            <p:cNvSpPr txBox="1"/>
            <p:nvPr/>
          </p:nvSpPr>
          <p:spPr>
            <a:xfrm>
              <a:off x="4005316" y="734508"/>
              <a:ext cx="984504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+</a:t>
              </a:r>
              <a:endParaRPr lang="ko-KR" altLang="en-US" sz="15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</p:grpSp>
      <p:sp>
        <p:nvSpPr>
          <p:cNvPr id="15" name="슬라이드 번호 개체 틀 4">
            <a:extLst>
              <a:ext uri="{FF2B5EF4-FFF2-40B4-BE49-F238E27FC236}">
                <a16:creationId xmlns:a16="http://schemas.microsoft.com/office/drawing/2014/main" id="{9EB89817-DE66-4921-8ECA-C4BC4C8F35D9}"/>
              </a:ext>
            </a:extLst>
          </p:cNvPr>
          <p:cNvSpPr txBox="1">
            <a:spLocks/>
          </p:cNvSpPr>
          <p:nvPr/>
        </p:nvSpPr>
        <p:spPr>
          <a:xfrm>
            <a:off x="4724400" y="648887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5169C2E4-B7F8-4645-B487-2B4DF5F7574C}" type="slidenum">
              <a:rPr lang="ko-KR" altLang="en-US" smtClean="0">
                <a:solidFill>
                  <a:schemeClr val="tx1"/>
                </a:solidFill>
              </a:rPr>
              <a:pPr algn="ctr"/>
              <a:t>9</a:t>
            </a:fld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18811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1996</TotalTime>
  <Words>3332</Words>
  <Application>Microsoft Office PowerPoint</Application>
  <PresentationFormat>와이드스크린</PresentationFormat>
  <Paragraphs>616</Paragraphs>
  <Slides>28</Slides>
  <Notes>22</Notes>
  <HiddenSlides>0</HiddenSlides>
  <MMClips>0</MMClips>
  <ScaleCrop>false</ScaleCrop>
  <HeadingPairs>
    <vt:vector size="6" baseType="variant">
      <vt:variant>
        <vt:lpstr>사용한 글꼴</vt:lpstr>
      </vt:variant>
      <vt:variant>
        <vt:i4>15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28</vt:i4>
      </vt:variant>
    </vt:vector>
  </HeadingPairs>
  <TitlesOfParts>
    <vt:vector size="44" baseType="lpstr">
      <vt:lpstr>Helvetica Light</vt:lpstr>
      <vt:lpstr>tvN 즐거운이야기 Bold</vt:lpstr>
      <vt:lpstr>tvN 즐거운이야기 Medium</vt:lpstr>
      <vt:lpstr>나눔스퀘어</vt:lpstr>
      <vt:lpstr>나눔스퀘어 ExtraBold</vt:lpstr>
      <vt:lpstr>나눔스퀘어_ac</vt:lpstr>
      <vt:lpstr>나눔스퀘어_ac Bold</vt:lpstr>
      <vt:lpstr>나눔스퀘어_ac ExtraBold</vt:lpstr>
      <vt:lpstr>나눔스퀘어_ac Light</vt:lpstr>
      <vt:lpstr>맑은 고딕</vt:lpstr>
      <vt:lpstr>Arial</vt:lpstr>
      <vt:lpstr>Helvetica</vt:lpstr>
      <vt:lpstr>Ink Free</vt:lpstr>
      <vt:lpstr>Segoe Print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김도희</cp:lastModifiedBy>
  <cp:revision>375</cp:revision>
  <dcterms:created xsi:type="dcterms:W3CDTF">2020-04-11T11:00:20Z</dcterms:created>
  <dcterms:modified xsi:type="dcterms:W3CDTF">2020-09-27T14:05:36Z</dcterms:modified>
</cp:coreProperties>
</file>

<file path=docProps/thumbnail.jpeg>
</file>